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389" r:id="rId22"/>
    <p:sldId id="392" r:id="rId23"/>
    <p:sldId id="391" r:id="rId24"/>
    <p:sldId id="277" r:id="rId25"/>
    <p:sldId id="278" r:id="rId26"/>
    <p:sldId id="279" r:id="rId27"/>
    <p:sldId id="280" r:id="rId28"/>
    <p:sldId id="281" r:id="rId29"/>
    <p:sldId id="282" r:id="rId30"/>
    <p:sldId id="285" r:id="rId31"/>
    <p:sldId id="283" r:id="rId32"/>
    <p:sldId id="284" r:id="rId33"/>
    <p:sldId id="286" r:id="rId34"/>
    <p:sldId id="287" r:id="rId35"/>
    <p:sldId id="288" r:id="rId36"/>
    <p:sldId id="289" r:id="rId37"/>
    <p:sldId id="296" r:id="rId38"/>
    <p:sldId id="393" r:id="rId39"/>
    <p:sldId id="395" r:id="rId40"/>
    <p:sldId id="394" r:id="rId41"/>
    <p:sldId id="299" r:id="rId42"/>
    <p:sldId id="294" r:id="rId43"/>
    <p:sldId id="292" r:id="rId44"/>
    <p:sldId id="293" r:id="rId45"/>
    <p:sldId id="290" r:id="rId46"/>
    <p:sldId id="396" r:id="rId47"/>
    <p:sldId id="316" r:id="rId48"/>
    <p:sldId id="314" r:id="rId49"/>
    <p:sldId id="301" r:id="rId50"/>
    <p:sldId id="313" r:id="rId51"/>
    <p:sldId id="303" r:id="rId52"/>
    <p:sldId id="315" r:id="rId53"/>
    <p:sldId id="302" r:id="rId54"/>
    <p:sldId id="305" r:id="rId55"/>
    <p:sldId id="309" r:id="rId56"/>
    <p:sldId id="311" r:id="rId57"/>
    <p:sldId id="334" r:id="rId58"/>
    <p:sldId id="333" r:id="rId59"/>
    <p:sldId id="306" r:id="rId60"/>
    <p:sldId id="304" r:id="rId61"/>
    <p:sldId id="310" r:id="rId62"/>
    <p:sldId id="308" r:id="rId63"/>
    <p:sldId id="307" r:id="rId64"/>
    <p:sldId id="312" r:id="rId65"/>
    <p:sldId id="330" r:id="rId66"/>
    <p:sldId id="368" r:id="rId67"/>
    <p:sldId id="331" r:id="rId68"/>
    <p:sldId id="369" r:id="rId69"/>
    <p:sldId id="332" r:id="rId70"/>
    <p:sldId id="370" r:id="rId71"/>
    <p:sldId id="323" r:id="rId72"/>
    <p:sldId id="371" r:id="rId73"/>
    <p:sldId id="317" r:id="rId74"/>
    <p:sldId id="329" r:id="rId75"/>
    <p:sldId id="337" r:id="rId76"/>
    <p:sldId id="338" r:id="rId77"/>
    <p:sldId id="339" r:id="rId78"/>
    <p:sldId id="341" r:id="rId79"/>
    <p:sldId id="343" r:id="rId80"/>
    <p:sldId id="340" r:id="rId81"/>
    <p:sldId id="345" r:id="rId82"/>
    <p:sldId id="348" r:id="rId83"/>
    <p:sldId id="346" r:id="rId84"/>
    <p:sldId id="347" r:id="rId85"/>
    <p:sldId id="344" r:id="rId86"/>
    <p:sldId id="326" r:id="rId87"/>
    <p:sldId id="363" r:id="rId88"/>
    <p:sldId id="349" r:id="rId89"/>
    <p:sldId id="353" r:id="rId90"/>
    <p:sldId id="352" r:id="rId91"/>
    <p:sldId id="364" r:id="rId92"/>
    <p:sldId id="327" r:id="rId93"/>
    <p:sldId id="351" r:id="rId94"/>
    <p:sldId id="365" r:id="rId95"/>
    <p:sldId id="328" r:id="rId96"/>
    <p:sldId id="342" r:id="rId97"/>
    <p:sldId id="366" r:id="rId98"/>
    <p:sldId id="354" r:id="rId99"/>
    <p:sldId id="372" r:id="rId100"/>
    <p:sldId id="355" r:id="rId101"/>
    <p:sldId id="356" r:id="rId102"/>
    <p:sldId id="357" r:id="rId103"/>
    <p:sldId id="358" r:id="rId104"/>
    <p:sldId id="359" r:id="rId105"/>
    <p:sldId id="360" r:id="rId106"/>
    <p:sldId id="361" r:id="rId107"/>
    <p:sldId id="362" r:id="rId108"/>
    <p:sldId id="367" r:id="rId109"/>
    <p:sldId id="375" r:id="rId110"/>
    <p:sldId id="376" r:id="rId111"/>
    <p:sldId id="377" r:id="rId112"/>
    <p:sldId id="379" r:id="rId113"/>
    <p:sldId id="378" r:id="rId114"/>
    <p:sldId id="380" r:id="rId115"/>
    <p:sldId id="381" r:id="rId116"/>
    <p:sldId id="384" r:id="rId117"/>
    <p:sldId id="382" r:id="rId118"/>
    <p:sldId id="385" r:id="rId119"/>
    <p:sldId id="383" r:id="rId120"/>
    <p:sldId id="386" r:id="rId121"/>
    <p:sldId id="387" r:id="rId122"/>
    <p:sldId id="373" r:id="rId123"/>
    <p:sldId id="397" r:id="rId124"/>
    <p:sldId id="398" r:id="rId125"/>
    <p:sldId id="399" r:id="rId126"/>
    <p:sldId id="402" r:id="rId127"/>
    <p:sldId id="403" r:id="rId128"/>
    <p:sldId id="401" r:id="rId129"/>
    <p:sldId id="400" r:id="rId130"/>
    <p:sldId id="404" r:id="rId131"/>
    <p:sldId id="406" r:id="rId132"/>
    <p:sldId id="407" r:id="rId133"/>
    <p:sldId id="405" r:id="rId134"/>
    <p:sldId id="410" r:id="rId135"/>
    <p:sldId id="409" r:id="rId136"/>
    <p:sldId id="408" r:id="rId137"/>
    <p:sldId id="411" r:id="rId138"/>
    <p:sldId id="412" r:id="rId139"/>
    <p:sldId id="413" r:id="rId140"/>
    <p:sldId id="414" r:id="rId141"/>
    <p:sldId id="295" r:id="rId142"/>
    <p:sldId id="416" r:id="rId143"/>
    <p:sldId id="417" r:id="rId144"/>
    <p:sldId id="418" r:id="rId145"/>
    <p:sldId id="425" r:id="rId146"/>
    <p:sldId id="419" r:id="rId147"/>
    <p:sldId id="420" r:id="rId148"/>
    <p:sldId id="426" r:id="rId149"/>
    <p:sldId id="421" r:id="rId150"/>
    <p:sldId id="424" r:id="rId151"/>
    <p:sldId id="422" r:id="rId152"/>
    <p:sldId id="423"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EA72E"/>
    <a:srgbClr val="FF1010"/>
    <a:srgbClr val="FF5050"/>
    <a:srgbClr val="ADAB5B"/>
    <a:srgbClr val="FFC000"/>
    <a:srgbClr val="156082"/>
    <a:srgbClr val="0000FF"/>
    <a:srgbClr val="A6CAE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22-Jul-25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54</a:t>
            </a:fld>
            <a:endParaRPr lang="en-US"/>
          </a:p>
        </p:txBody>
      </p:sp>
    </p:spTree>
    <p:extLst>
      <p:ext uri="{BB962C8B-B14F-4D97-AF65-F5344CB8AC3E}">
        <p14:creationId xmlns:p14="http://schemas.microsoft.com/office/powerpoint/2010/main" val="34209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B36A-B759-70DB-15A4-3223ECCD6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0812-CF14-9293-7E65-C2E19630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8A2DF-DDD9-3A88-5928-2CB9FC26A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656FE-7FA7-437B-54CB-E8F30CA9169B}"/>
              </a:ext>
            </a:extLst>
          </p:cNvPr>
          <p:cNvSpPr>
            <a:spLocks noGrp="1"/>
          </p:cNvSpPr>
          <p:nvPr>
            <p:ph type="sldNum" sz="quarter" idx="5"/>
          </p:nvPr>
        </p:nvSpPr>
        <p:spPr/>
        <p:txBody>
          <a:bodyPr/>
          <a:lstStyle/>
          <a:p>
            <a:fld id="{EB1D9A0C-82B6-49D1-89D9-B47A889BEB4E}" type="slidenum">
              <a:rPr lang="en-US" smtClean="0"/>
              <a:t>81</a:t>
            </a:fld>
            <a:endParaRPr lang="en-US"/>
          </a:p>
        </p:txBody>
      </p:sp>
    </p:spTree>
    <p:extLst>
      <p:ext uri="{BB962C8B-B14F-4D97-AF65-F5344CB8AC3E}">
        <p14:creationId xmlns:p14="http://schemas.microsoft.com/office/powerpoint/2010/main" val="326932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BF05-1E91-4DA4-C984-19649EBBE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DE83-2B8B-0974-C009-EC82FDE1B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F7BB-B54C-C137-3331-8188C502E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A29E9-7A1E-394C-3564-723849C77DD6}"/>
              </a:ext>
            </a:extLst>
          </p:cNvPr>
          <p:cNvSpPr>
            <a:spLocks noGrp="1"/>
          </p:cNvSpPr>
          <p:nvPr>
            <p:ph type="sldNum" sz="quarter" idx="5"/>
          </p:nvPr>
        </p:nvSpPr>
        <p:spPr/>
        <p:txBody>
          <a:bodyPr/>
          <a:lstStyle/>
          <a:p>
            <a:fld id="{EB1D9A0C-82B6-49D1-89D9-B47A889BEB4E}" type="slidenum">
              <a:rPr lang="en-US" smtClean="0"/>
              <a:t>82</a:t>
            </a:fld>
            <a:endParaRPr lang="en-US"/>
          </a:p>
        </p:txBody>
      </p:sp>
    </p:spTree>
    <p:extLst>
      <p:ext uri="{BB962C8B-B14F-4D97-AF65-F5344CB8AC3E}">
        <p14:creationId xmlns:p14="http://schemas.microsoft.com/office/powerpoint/2010/main" val="1645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225A-6864-CFBB-B97A-B4D03006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55D9D-2BE4-B9D6-6B12-A5FBC1D3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767D-3A36-2F50-03FE-813D6D81B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67BE5-6896-ABC4-DF96-62253A85078A}"/>
              </a:ext>
            </a:extLst>
          </p:cNvPr>
          <p:cNvSpPr>
            <a:spLocks noGrp="1"/>
          </p:cNvSpPr>
          <p:nvPr>
            <p:ph type="sldNum" sz="quarter" idx="5"/>
          </p:nvPr>
        </p:nvSpPr>
        <p:spPr/>
        <p:txBody>
          <a:bodyPr/>
          <a:lstStyle/>
          <a:p>
            <a:fld id="{EB1D9A0C-82B6-49D1-89D9-B47A889BEB4E}" type="slidenum">
              <a:rPr lang="en-US" smtClean="0"/>
              <a:t>83</a:t>
            </a:fld>
            <a:endParaRPr lang="en-US"/>
          </a:p>
        </p:txBody>
      </p:sp>
    </p:spTree>
    <p:extLst>
      <p:ext uri="{BB962C8B-B14F-4D97-AF65-F5344CB8AC3E}">
        <p14:creationId xmlns:p14="http://schemas.microsoft.com/office/powerpoint/2010/main" val="344061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A6A-9E8B-7093-E46A-1F8C56759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B72D-224F-506C-C4D1-29BCB883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29DD-7DEE-8F2C-5209-CCBA3EEF8D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46DF9-33C3-D16B-5CD2-7A0E2BE01ED0}"/>
              </a:ext>
            </a:extLst>
          </p:cNvPr>
          <p:cNvSpPr>
            <a:spLocks noGrp="1"/>
          </p:cNvSpPr>
          <p:nvPr>
            <p:ph type="sldNum" sz="quarter" idx="5"/>
          </p:nvPr>
        </p:nvSpPr>
        <p:spPr/>
        <p:txBody>
          <a:bodyPr/>
          <a:lstStyle/>
          <a:p>
            <a:fld id="{EB1D9A0C-82B6-49D1-89D9-B47A889BEB4E}" type="slidenum">
              <a:rPr lang="en-US" smtClean="0"/>
              <a:t>84</a:t>
            </a:fld>
            <a:endParaRPr lang="en-US"/>
          </a:p>
        </p:txBody>
      </p:sp>
    </p:spTree>
    <p:extLst>
      <p:ext uri="{BB962C8B-B14F-4D97-AF65-F5344CB8AC3E}">
        <p14:creationId xmlns:p14="http://schemas.microsoft.com/office/powerpoint/2010/main" val="275026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22-Jul-25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22-Jul-25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0.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13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81.png"/><Relationship Id="rId1" Type="http://schemas.openxmlformats.org/officeDocument/2006/relationships/slideLayout" Target="../slideLayouts/slideLayout6.xml"/><Relationship Id="rId4" Type="http://schemas.openxmlformats.org/officeDocument/2006/relationships/image" Target="../media/image19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1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0.png"/><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0.png"/></Relationships>
</file>

<file path=ppt/slides/_rels/slide44.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0.png"/><Relationship Id="rId7"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6.xml"/><Relationship Id="rId6" Type="http://schemas.openxmlformats.org/officeDocument/2006/relationships/image" Target="../media/image750.png"/><Relationship Id="rId5" Type="http://schemas.openxmlformats.org/officeDocument/2006/relationships/image" Target="../media/image740.png"/><Relationship Id="rId4" Type="http://schemas.openxmlformats.org/officeDocument/2006/relationships/image" Target="../media/image730.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6.xml"/><Relationship Id="rId4" Type="http://schemas.openxmlformats.org/officeDocument/2006/relationships/image" Target="../media/image880.png"/></Relationships>
</file>

<file path=ppt/slides/_rels/slide4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F26E-C87B-71D5-6111-A12C32A2118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3DED472-9DC5-A19E-BB9B-25721DBF04CE}"/>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9" name="Picture 8">
            <a:extLst>
              <a:ext uri="{FF2B5EF4-FFF2-40B4-BE49-F238E27FC236}">
                <a16:creationId xmlns:a16="http://schemas.microsoft.com/office/drawing/2014/main" id="{431788E5-4020-C4CE-43A4-B3CC5B28ED60}"/>
              </a:ext>
            </a:extLst>
          </p:cNvPr>
          <p:cNvPicPr>
            <a:picLocks noChangeAspect="1"/>
          </p:cNvPicPr>
          <p:nvPr/>
        </p:nvPicPr>
        <p:blipFill>
          <a:blip r:embed="rId2"/>
          <a:stretch>
            <a:fillRect/>
          </a:stretch>
        </p:blipFill>
        <p:spPr>
          <a:xfrm>
            <a:off x="692980" y="1359845"/>
            <a:ext cx="10614454" cy="5303422"/>
          </a:xfrm>
          <a:prstGeom prst="rect">
            <a:avLst/>
          </a:prstGeom>
        </p:spPr>
      </p:pic>
    </p:spTree>
    <p:extLst>
      <p:ext uri="{BB962C8B-B14F-4D97-AF65-F5344CB8AC3E}">
        <p14:creationId xmlns:p14="http://schemas.microsoft.com/office/powerpoint/2010/main" val="2136997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F2BF-FD1C-6E41-BE56-B548BB9211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869CE9C-A822-1783-7F85-277F386BA924}"/>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4" name="Picture 3">
            <a:extLst>
              <a:ext uri="{FF2B5EF4-FFF2-40B4-BE49-F238E27FC236}">
                <a16:creationId xmlns:a16="http://schemas.microsoft.com/office/drawing/2014/main" id="{94C60A50-1DB9-C828-10E9-3618A2879093}"/>
              </a:ext>
            </a:extLst>
          </p:cNvPr>
          <p:cNvPicPr>
            <a:picLocks noChangeAspect="1"/>
          </p:cNvPicPr>
          <p:nvPr/>
        </p:nvPicPr>
        <p:blipFill>
          <a:blip r:embed="rId2"/>
          <a:stretch>
            <a:fillRect/>
          </a:stretch>
        </p:blipFill>
        <p:spPr>
          <a:xfrm>
            <a:off x="983987" y="1477301"/>
            <a:ext cx="9751746" cy="5390716"/>
          </a:xfrm>
          <a:prstGeom prst="rect">
            <a:avLst/>
          </a:prstGeom>
        </p:spPr>
      </p:pic>
    </p:spTree>
    <p:extLst>
      <p:ext uri="{BB962C8B-B14F-4D97-AF65-F5344CB8AC3E}">
        <p14:creationId xmlns:p14="http://schemas.microsoft.com/office/powerpoint/2010/main" val="1444962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EC48-34F9-BDC8-0CDC-56D629687D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FE5BB8-558B-05F0-05E7-CB55AB14272F}"/>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9" name="Picture 8">
            <a:extLst>
              <a:ext uri="{FF2B5EF4-FFF2-40B4-BE49-F238E27FC236}">
                <a16:creationId xmlns:a16="http://schemas.microsoft.com/office/drawing/2014/main" id="{A14B210A-0637-3CC3-B376-68E1209E6280}"/>
              </a:ext>
            </a:extLst>
          </p:cNvPr>
          <p:cNvPicPr>
            <a:picLocks noChangeAspect="1"/>
          </p:cNvPicPr>
          <p:nvPr/>
        </p:nvPicPr>
        <p:blipFill>
          <a:blip r:embed="rId2"/>
          <a:stretch>
            <a:fillRect/>
          </a:stretch>
        </p:blipFill>
        <p:spPr>
          <a:xfrm>
            <a:off x="601963" y="1212735"/>
            <a:ext cx="10874978" cy="5433597"/>
          </a:xfrm>
          <a:prstGeom prst="rect">
            <a:avLst/>
          </a:prstGeom>
        </p:spPr>
      </p:pic>
    </p:spTree>
    <p:extLst>
      <p:ext uri="{BB962C8B-B14F-4D97-AF65-F5344CB8AC3E}">
        <p14:creationId xmlns:p14="http://schemas.microsoft.com/office/powerpoint/2010/main" val="925284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152D-E099-90AE-A5EA-F7A0BD687F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71F5779-DBFB-A1BE-F255-EE40944A362C}"/>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5" name="Picture 4">
            <a:extLst>
              <a:ext uri="{FF2B5EF4-FFF2-40B4-BE49-F238E27FC236}">
                <a16:creationId xmlns:a16="http://schemas.microsoft.com/office/drawing/2014/main" id="{9190EDBD-81D0-C5BA-08DD-FEEAE34B4571}"/>
              </a:ext>
            </a:extLst>
          </p:cNvPr>
          <p:cNvPicPr>
            <a:picLocks noChangeAspect="1"/>
          </p:cNvPicPr>
          <p:nvPr/>
        </p:nvPicPr>
        <p:blipFill>
          <a:blip r:embed="rId2"/>
          <a:stretch>
            <a:fillRect/>
          </a:stretch>
        </p:blipFill>
        <p:spPr>
          <a:xfrm>
            <a:off x="838200" y="1266788"/>
            <a:ext cx="10040468" cy="5591211"/>
          </a:xfrm>
          <a:prstGeom prst="rect">
            <a:avLst/>
          </a:prstGeom>
        </p:spPr>
      </p:pic>
    </p:spTree>
    <p:extLst>
      <p:ext uri="{BB962C8B-B14F-4D97-AF65-F5344CB8AC3E}">
        <p14:creationId xmlns:p14="http://schemas.microsoft.com/office/powerpoint/2010/main" val="689759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ED68-594D-F8AD-2BD8-88DB1851B3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950A962-220F-CCD8-5F2D-30A084EC6870}"/>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9" name="Picture 8">
            <a:extLst>
              <a:ext uri="{FF2B5EF4-FFF2-40B4-BE49-F238E27FC236}">
                <a16:creationId xmlns:a16="http://schemas.microsoft.com/office/drawing/2014/main" id="{BCACC920-5FA3-5523-AB5A-03105B09FA04}"/>
              </a:ext>
            </a:extLst>
          </p:cNvPr>
          <p:cNvPicPr>
            <a:picLocks noChangeAspect="1"/>
          </p:cNvPicPr>
          <p:nvPr/>
        </p:nvPicPr>
        <p:blipFill>
          <a:blip r:embed="rId2"/>
          <a:stretch>
            <a:fillRect/>
          </a:stretch>
        </p:blipFill>
        <p:spPr>
          <a:xfrm>
            <a:off x="568095" y="1317511"/>
            <a:ext cx="10515600" cy="5216635"/>
          </a:xfrm>
          <a:prstGeom prst="rect">
            <a:avLst/>
          </a:prstGeom>
        </p:spPr>
      </p:pic>
    </p:spTree>
    <p:extLst>
      <p:ext uri="{BB962C8B-B14F-4D97-AF65-F5344CB8AC3E}">
        <p14:creationId xmlns:p14="http://schemas.microsoft.com/office/powerpoint/2010/main" val="3932378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D3868-FA70-9E4A-E608-74B3BDABB6F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84F7F8-30B4-0A91-800E-547BC3F4E8FB}"/>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4" name="Picture 3">
            <a:extLst>
              <a:ext uri="{FF2B5EF4-FFF2-40B4-BE49-F238E27FC236}">
                <a16:creationId xmlns:a16="http://schemas.microsoft.com/office/drawing/2014/main" id="{A5D5559A-FFA3-68BC-26D0-5AA1CEFC4E3C}"/>
              </a:ext>
            </a:extLst>
          </p:cNvPr>
          <p:cNvPicPr>
            <a:picLocks noChangeAspect="1"/>
          </p:cNvPicPr>
          <p:nvPr/>
        </p:nvPicPr>
        <p:blipFill>
          <a:blip r:embed="rId2"/>
          <a:srcRect l="4857" t="12657"/>
          <a:stretch>
            <a:fillRect/>
          </a:stretch>
        </p:blipFill>
        <p:spPr>
          <a:xfrm>
            <a:off x="694945" y="1353539"/>
            <a:ext cx="10748828" cy="5504461"/>
          </a:xfrm>
          <a:prstGeom prst="rect">
            <a:avLst/>
          </a:prstGeom>
        </p:spPr>
      </p:pic>
    </p:spTree>
    <p:extLst>
      <p:ext uri="{BB962C8B-B14F-4D97-AF65-F5344CB8AC3E}">
        <p14:creationId xmlns:p14="http://schemas.microsoft.com/office/powerpoint/2010/main" val="1926522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43F5-7D00-7BC7-F2EF-17F254A6B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4E8A5-C226-E796-C0CC-5BF1DFC86104}"/>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8" name="Picture 7">
            <a:extLst>
              <a:ext uri="{FF2B5EF4-FFF2-40B4-BE49-F238E27FC236}">
                <a16:creationId xmlns:a16="http://schemas.microsoft.com/office/drawing/2014/main" id="{0A4FD577-E3C7-0CF6-4FD8-9F504026A497}"/>
              </a:ext>
            </a:extLst>
          </p:cNvPr>
          <p:cNvPicPr>
            <a:picLocks noChangeAspect="1"/>
          </p:cNvPicPr>
          <p:nvPr/>
        </p:nvPicPr>
        <p:blipFill>
          <a:blip r:embed="rId2"/>
          <a:stretch>
            <a:fillRect/>
          </a:stretch>
        </p:blipFill>
        <p:spPr>
          <a:xfrm>
            <a:off x="315158" y="996840"/>
            <a:ext cx="11546744" cy="5581760"/>
          </a:xfrm>
          <a:prstGeom prst="rect">
            <a:avLst/>
          </a:prstGeom>
        </p:spPr>
      </p:pic>
    </p:spTree>
    <p:extLst>
      <p:ext uri="{BB962C8B-B14F-4D97-AF65-F5344CB8AC3E}">
        <p14:creationId xmlns:p14="http://schemas.microsoft.com/office/powerpoint/2010/main" val="3952611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CFFF-DDD0-FB37-3E1D-4B8F0B07C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D8C6B-A183-53D8-8A8E-224610D09E4C}"/>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24" name="Picture 23">
            <a:extLst>
              <a:ext uri="{FF2B5EF4-FFF2-40B4-BE49-F238E27FC236}">
                <a16:creationId xmlns:a16="http://schemas.microsoft.com/office/drawing/2014/main" id="{20E19F4D-B725-F1A1-A62B-5CD201DA535A}"/>
              </a:ext>
            </a:extLst>
          </p:cNvPr>
          <p:cNvPicPr>
            <a:picLocks noChangeAspect="1"/>
          </p:cNvPicPr>
          <p:nvPr/>
        </p:nvPicPr>
        <p:blipFill>
          <a:blip r:embed="rId2"/>
          <a:stretch>
            <a:fillRect/>
          </a:stretch>
        </p:blipFill>
        <p:spPr>
          <a:xfrm>
            <a:off x="1012418" y="1091143"/>
            <a:ext cx="9334980" cy="5632739"/>
          </a:xfrm>
          <a:prstGeom prst="rect">
            <a:avLst/>
          </a:prstGeom>
        </p:spPr>
      </p:pic>
      <p:sp>
        <p:nvSpPr>
          <p:cNvPr id="25" name="Rectangle 24">
            <a:extLst>
              <a:ext uri="{FF2B5EF4-FFF2-40B4-BE49-F238E27FC236}">
                <a16:creationId xmlns:a16="http://schemas.microsoft.com/office/drawing/2014/main" id="{746D50FB-69E4-D8AD-776B-116D38D4F34A}"/>
              </a:ext>
            </a:extLst>
          </p:cNvPr>
          <p:cNvSpPr/>
          <p:nvPr/>
        </p:nvSpPr>
        <p:spPr>
          <a:xfrm>
            <a:off x="2705892" y="4836741"/>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52.2</a:t>
            </a:r>
          </a:p>
        </p:txBody>
      </p:sp>
      <p:sp>
        <p:nvSpPr>
          <p:cNvPr id="26" name="Rectangle 25">
            <a:extLst>
              <a:ext uri="{FF2B5EF4-FFF2-40B4-BE49-F238E27FC236}">
                <a16:creationId xmlns:a16="http://schemas.microsoft.com/office/drawing/2014/main" id="{190D6892-9B37-42B6-82DB-240115F8860D}"/>
              </a:ext>
            </a:extLst>
          </p:cNvPr>
          <p:cNvSpPr/>
          <p:nvPr/>
        </p:nvSpPr>
        <p:spPr>
          <a:xfrm>
            <a:off x="2931444" y="5564490"/>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73.6</a:t>
            </a:r>
          </a:p>
        </p:txBody>
      </p:sp>
      <p:sp>
        <p:nvSpPr>
          <p:cNvPr id="27" name="Rectangle 26">
            <a:extLst>
              <a:ext uri="{FF2B5EF4-FFF2-40B4-BE49-F238E27FC236}">
                <a16:creationId xmlns:a16="http://schemas.microsoft.com/office/drawing/2014/main" id="{DAD93B1D-F3E5-A86A-FC8C-60DC2832D5A5}"/>
              </a:ext>
            </a:extLst>
          </p:cNvPr>
          <p:cNvSpPr/>
          <p:nvPr/>
        </p:nvSpPr>
        <p:spPr>
          <a:xfrm>
            <a:off x="8743980" y="295691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18.7</a:t>
            </a:r>
          </a:p>
        </p:txBody>
      </p:sp>
      <p:sp>
        <p:nvSpPr>
          <p:cNvPr id="28" name="Rectangle 27">
            <a:extLst>
              <a:ext uri="{FF2B5EF4-FFF2-40B4-BE49-F238E27FC236}">
                <a16:creationId xmlns:a16="http://schemas.microsoft.com/office/drawing/2014/main" id="{3FF69450-0248-4A17-6B79-545B950B6EB5}"/>
              </a:ext>
            </a:extLst>
          </p:cNvPr>
          <p:cNvSpPr/>
          <p:nvPr/>
        </p:nvSpPr>
        <p:spPr>
          <a:xfrm>
            <a:off x="8887236" y="41844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38.7</a:t>
            </a:r>
          </a:p>
        </p:txBody>
      </p:sp>
      <p:cxnSp>
        <p:nvCxnSpPr>
          <p:cNvPr id="29" name="Straight Connector 28">
            <a:extLst>
              <a:ext uri="{FF2B5EF4-FFF2-40B4-BE49-F238E27FC236}">
                <a16:creationId xmlns:a16="http://schemas.microsoft.com/office/drawing/2014/main" id="{1F6A8ADE-9C74-EFFE-FAAF-AFE95E8194BB}"/>
              </a:ext>
            </a:extLst>
          </p:cNvPr>
          <p:cNvCxnSpPr>
            <a:cxnSpLocks/>
            <a:endCxn id="25" idx="3"/>
          </p:cNvCxnSpPr>
          <p:nvPr/>
        </p:nvCxnSpPr>
        <p:spPr>
          <a:xfrm flipH="1" flipV="1">
            <a:off x="3446121" y="5021798"/>
            <a:ext cx="1499590" cy="18505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77067C2-3408-489E-935E-7696513A959B}"/>
              </a:ext>
            </a:extLst>
          </p:cNvPr>
          <p:cNvCxnSpPr>
            <a:cxnSpLocks/>
          </p:cNvCxnSpPr>
          <p:nvPr/>
        </p:nvCxnSpPr>
        <p:spPr>
          <a:xfrm flipH="1">
            <a:off x="3671673" y="5564490"/>
            <a:ext cx="1329697" cy="1687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834C7C-6A0F-359A-AC6A-2BFA17923A69}"/>
              </a:ext>
            </a:extLst>
          </p:cNvPr>
          <p:cNvCxnSpPr>
            <a:cxnSpLocks/>
            <a:endCxn id="27" idx="2"/>
          </p:cNvCxnSpPr>
          <p:nvPr/>
        </p:nvCxnSpPr>
        <p:spPr>
          <a:xfrm flipV="1">
            <a:off x="8543442" y="3327028"/>
            <a:ext cx="570653" cy="29399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9648A7F-AD39-4AAF-7923-F029E1CBA611}"/>
              </a:ext>
            </a:extLst>
          </p:cNvPr>
          <p:cNvCxnSpPr>
            <a:cxnSpLocks/>
            <a:endCxn id="28" idx="0"/>
          </p:cNvCxnSpPr>
          <p:nvPr/>
        </p:nvCxnSpPr>
        <p:spPr>
          <a:xfrm>
            <a:off x="8543442" y="3991138"/>
            <a:ext cx="713909" cy="19328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054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C7A1-D332-6265-C7DB-8A05E92B7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20C4-DC92-0C33-D201-45610A99C960}"/>
              </a:ext>
            </a:extLst>
          </p:cNvPr>
          <p:cNvSpPr>
            <a:spLocks noGrp="1"/>
          </p:cNvSpPr>
          <p:nvPr>
            <p:ph type="title"/>
          </p:nvPr>
        </p:nvSpPr>
        <p:spPr>
          <a:xfrm>
            <a:off x="4581144" y="48716"/>
            <a:ext cx="3029712" cy="1325563"/>
          </a:xfrm>
        </p:spPr>
        <p:txBody>
          <a:bodyPr/>
          <a:lstStyle/>
          <a:p>
            <a:r>
              <a:rPr lang="en-US" dirty="0">
                <a:solidFill>
                  <a:srgbClr val="FF0000"/>
                </a:solidFill>
              </a:rPr>
              <a:t>Correction</a:t>
            </a:r>
          </a:p>
        </p:txBody>
      </p:sp>
      <p:sp>
        <p:nvSpPr>
          <p:cNvPr id="7" name="TextBox 6">
            <a:extLst>
              <a:ext uri="{FF2B5EF4-FFF2-40B4-BE49-F238E27FC236}">
                <a16:creationId xmlns:a16="http://schemas.microsoft.com/office/drawing/2014/main" id="{71DEDA88-1086-6EF1-46F7-40859F946692}"/>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1BDE325-B07E-DB0C-8AD4-3AC0DB82634A}"/>
                  </a:ext>
                </a:extLst>
              </p:cNvPr>
              <p:cNvSpPr txBox="1"/>
              <p:nvPr/>
            </p:nvSpPr>
            <p:spPr>
              <a:xfrm>
                <a:off x="471644" y="210840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D1BDE325-B07E-DB0C-8AD4-3AC0DB82634A}"/>
                  </a:ext>
                </a:extLst>
              </p:cNvPr>
              <p:cNvSpPr txBox="1">
                <a:spLocks noRot="1" noChangeAspect="1" noMove="1" noResize="1" noEditPoints="1" noAdjustHandles="1" noChangeArrowheads="1" noChangeShapeType="1" noTextEdit="1"/>
              </p:cNvSpPr>
              <p:nvPr/>
            </p:nvSpPr>
            <p:spPr>
              <a:xfrm>
                <a:off x="471644" y="2108405"/>
                <a:ext cx="9527121" cy="645048"/>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C275A0B-6908-3630-F98E-9BB40DB568F1}"/>
              </a:ext>
            </a:extLst>
          </p:cNvPr>
          <p:cNvSpPr/>
          <p:nvPr/>
        </p:nvSpPr>
        <p:spPr>
          <a:xfrm>
            <a:off x="2742804" y="2140949"/>
            <a:ext cx="6318900"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5D12DF0-546C-C8B9-F80B-C95CC287A6E1}"/>
              </a:ext>
            </a:extLst>
          </p:cNvPr>
          <p:cNvSpPr txBox="1"/>
          <p:nvPr/>
        </p:nvSpPr>
        <p:spPr>
          <a:xfrm>
            <a:off x="585216" y="1216152"/>
            <a:ext cx="11210544" cy="646331"/>
          </a:xfrm>
          <a:prstGeom prst="rect">
            <a:avLst/>
          </a:prstGeom>
          <a:noFill/>
        </p:spPr>
        <p:txBody>
          <a:bodyPr wrap="square" rtlCol="0">
            <a:spAutoFit/>
          </a:bodyPr>
          <a:lstStyle/>
          <a:p>
            <a:r>
              <a:rPr lang="en-US" dirty="0"/>
              <a:t>For the penalty method, instead of calculating the contribution of the out-of-plane deformation contribution with this formula</a:t>
            </a:r>
          </a:p>
        </p:txBody>
      </p:sp>
      <p:sp>
        <p:nvSpPr>
          <p:cNvPr id="4" name="TextBox 3">
            <a:extLst>
              <a:ext uri="{FF2B5EF4-FFF2-40B4-BE49-F238E27FC236}">
                <a16:creationId xmlns:a16="http://schemas.microsoft.com/office/drawing/2014/main" id="{2E38E595-C944-21EE-D26B-41CDDB75D90E}"/>
              </a:ext>
            </a:extLst>
          </p:cNvPr>
          <p:cNvSpPr txBox="1"/>
          <p:nvPr/>
        </p:nvSpPr>
        <p:spPr>
          <a:xfrm>
            <a:off x="585216" y="2990036"/>
            <a:ext cx="11210544" cy="646331"/>
          </a:xfrm>
          <a:prstGeom prst="rect">
            <a:avLst/>
          </a:prstGeom>
          <a:noFill/>
        </p:spPr>
        <p:txBody>
          <a:bodyPr wrap="square" rtlCol="0">
            <a:spAutoFit/>
          </a:bodyPr>
          <a:lstStyle/>
          <a:p>
            <a:r>
              <a:rPr lang="en-US" dirty="0"/>
              <a:t>Calculate directly the first variation for each displacement. First variations of A1,A2,A3 </a:t>
            </a:r>
            <a:r>
              <a:rPr lang="en-US" dirty="0" err="1"/>
              <a:t>wrt</a:t>
            </a:r>
            <a:r>
              <a:rPr lang="en-US" dirty="0"/>
              <a:t> each </a:t>
            </a:r>
            <a:r>
              <a:rPr lang="en-US" dirty="0" err="1"/>
              <a:t>dof</a:t>
            </a:r>
            <a:r>
              <a:rPr lang="en-US" dirty="0"/>
              <a:t> are zero because A1,A2,A3 refer to undeformed configuration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7D46CB-50B8-5384-730C-AB1E7414B3D7}"/>
                  </a:ext>
                </a:extLst>
              </p:cNvPr>
              <p:cNvSpPr txBox="1"/>
              <p:nvPr/>
            </p:nvSpPr>
            <p:spPr>
              <a:xfrm>
                <a:off x="585216" y="3656572"/>
                <a:ext cx="30083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𝒖</m:t>
                          </m:r>
                        </m:e>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p>
                      <m:r>
                        <a:rPr lang="en-US" sz="1800" b="0" i="1" smtClean="0">
                          <a:latin typeface="Cambria Math" panose="02040503050406030204" pitchFamily="18" charset="0"/>
                        </a:rPr>
                        <m:t>=</m:t>
                      </m:r>
                      <m:r>
                        <a:rPr lang="en-US" sz="1800" b="1">
                          <a:latin typeface="Cambria Math" panose="02040503050406030204" pitchFamily="18" charset="0"/>
                        </a:rPr>
                        <m:t>𝐯</m:t>
                      </m:r>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r>
                            <a:rPr lang="el-GR" sz="1800" b="1" i="0" smtClean="0">
                              <a:latin typeface="Cambria Math" panose="02040503050406030204" pitchFamily="18" charset="0"/>
                            </a:rPr>
                            <m:t>𝚽</m:t>
                          </m:r>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xmlns="">
          <p:sp>
            <p:nvSpPr>
              <p:cNvPr id="6" name="TextBox 5">
                <a:extLst>
                  <a:ext uri="{FF2B5EF4-FFF2-40B4-BE49-F238E27FC236}">
                    <a16:creationId xmlns:a16="http://schemas.microsoft.com/office/drawing/2014/main" id="{0D7D46CB-50B8-5384-730C-AB1E7414B3D7}"/>
                  </a:ext>
                </a:extLst>
              </p:cNvPr>
              <p:cNvSpPr txBox="1">
                <a:spLocks noRot="1" noChangeAspect="1" noMove="1" noResize="1" noEditPoints="1" noAdjustHandles="1" noChangeArrowheads="1" noChangeShapeType="1" noTextEdit="1"/>
              </p:cNvSpPr>
              <p:nvPr/>
            </p:nvSpPr>
            <p:spPr>
              <a:xfrm>
                <a:off x="585216" y="3656572"/>
                <a:ext cx="300837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C3E9D1-B723-1B86-D658-7ABA54711D6C}"/>
                  </a:ext>
                </a:extLst>
              </p:cNvPr>
              <p:cNvSpPr txBox="1"/>
              <p:nvPr/>
            </p:nvSpPr>
            <p:spPr>
              <a:xfrm>
                <a:off x="884736" y="4105235"/>
                <a:ext cx="1886927" cy="276999"/>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10" name="TextBox 9">
                <a:extLst>
                  <a:ext uri="{FF2B5EF4-FFF2-40B4-BE49-F238E27FC236}">
                    <a16:creationId xmlns:a16="http://schemas.microsoft.com/office/drawing/2014/main" id="{65C3E9D1-B723-1B86-D658-7ABA54711D6C}"/>
                  </a:ext>
                </a:extLst>
              </p:cNvPr>
              <p:cNvSpPr txBox="1">
                <a:spLocks noRot="1" noChangeAspect="1" noMove="1" noResize="1" noEditPoints="1" noAdjustHandles="1" noChangeArrowheads="1" noChangeShapeType="1" noTextEdit="1"/>
              </p:cNvSpPr>
              <p:nvPr/>
            </p:nvSpPr>
            <p:spPr>
              <a:xfrm>
                <a:off x="884736" y="4105235"/>
                <a:ext cx="1886927" cy="276999"/>
              </a:xfrm>
              <a:prstGeom prst="rect">
                <a:avLst/>
              </a:prstGeom>
              <a:blipFill>
                <a:blip r:embed="rId4"/>
                <a:stretch>
                  <a:fillRect l="-2903" r="-1613" b="-23913"/>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E1291D-B394-18F9-41CC-D2E8ACCF3C16}"/>
                  </a:ext>
                </a:extLst>
              </p:cNvPr>
              <p:cNvSpPr txBox="1"/>
              <p:nvPr/>
            </p:nvSpPr>
            <p:spPr>
              <a:xfrm>
                <a:off x="884736" y="4558696"/>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1" name="TextBox 10">
                <a:extLst>
                  <a:ext uri="{FF2B5EF4-FFF2-40B4-BE49-F238E27FC236}">
                    <a16:creationId xmlns:a16="http://schemas.microsoft.com/office/drawing/2014/main" id="{0AE1291D-B394-18F9-41CC-D2E8ACCF3C16}"/>
                  </a:ext>
                </a:extLst>
              </p:cNvPr>
              <p:cNvSpPr txBox="1">
                <a:spLocks noRot="1" noChangeAspect="1" noMove="1" noResize="1" noEditPoints="1" noAdjustHandles="1" noChangeArrowheads="1" noChangeShapeType="1" noTextEdit="1"/>
              </p:cNvSpPr>
              <p:nvPr/>
            </p:nvSpPr>
            <p:spPr>
              <a:xfrm>
                <a:off x="884736" y="4558696"/>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944AB88-20D6-3DCA-97A5-0A24CFC92166}"/>
                  </a:ext>
                </a:extLst>
              </p:cNvPr>
              <p:cNvSpPr txBox="1"/>
              <p:nvPr/>
            </p:nvSpPr>
            <p:spPr>
              <a:xfrm>
                <a:off x="889029" y="5439389"/>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2" name="TextBox 11">
                <a:extLst>
                  <a:ext uri="{FF2B5EF4-FFF2-40B4-BE49-F238E27FC236}">
                    <a16:creationId xmlns:a16="http://schemas.microsoft.com/office/drawing/2014/main" id="{3944AB88-20D6-3DCA-97A5-0A24CFC92166}"/>
                  </a:ext>
                </a:extLst>
              </p:cNvPr>
              <p:cNvSpPr txBox="1">
                <a:spLocks noRot="1" noChangeAspect="1" noMove="1" noResize="1" noEditPoints="1" noAdjustHandles="1" noChangeArrowheads="1" noChangeShapeType="1" noTextEdit="1"/>
              </p:cNvSpPr>
              <p:nvPr/>
            </p:nvSpPr>
            <p:spPr>
              <a:xfrm>
                <a:off x="889029" y="5439389"/>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76F1FE-BD77-B61E-3816-81CBCC7CED09}"/>
                  </a:ext>
                </a:extLst>
              </p:cNvPr>
              <p:cNvSpPr txBox="1"/>
              <p:nvPr/>
            </p:nvSpPr>
            <p:spPr>
              <a:xfrm>
                <a:off x="5519928" y="3609989"/>
                <a:ext cx="300837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𝒖</m:t>
                          </m:r>
                        </m:e>
                        <m:sub>
                          <m:r>
                            <a:rPr lang="en-US" sz="1800" b="0" i="1" smtClean="0">
                              <a:latin typeface="Cambria Math" panose="02040503050406030204" pitchFamily="18" charset="0"/>
                            </a:rPr>
                            <m:t>,</m:t>
                          </m:r>
                          <m:r>
                            <a:rPr lang="en-US" sz="1800" b="0" i="1" smtClean="0">
                              <a:latin typeface="Cambria Math" panose="02040503050406030204" pitchFamily="18" charset="0"/>
                            </a:rPr>
                            <m:t>𝑟</m:t>
                          </m:r>
                        </m:sub>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bSup>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a:latin typeface="Cambria Math" panose="02040503050406030204" pitchFamily="18" charset="0"/>
                            </a:rPr>
                            <m:t>𝐯</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l-GR" sz="1800" b="1" i="0" smtClean="0">
                                  <a:latin typeface="Cambria Math" panose="02040503050406030204" pitchFamily="18" charset="0"/>
                                </a:rPr>
                                <m:t>𝚽</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xmlns="">
          <p:sp>
            <p:nvSpPr>
              <p:cNvPr id="13" name="TextBox 12">
                <a:extLst>
                  <a:ext uri="{FF2B5EF4-FFF2-40B4-BE49-F238E27FC236}">
                    <a16:creationId xmlns:a16="http://schemas.microsoft.com/office/drawing/2014/main" id="{6876F1FE-BD77-B61E-3816-81CBCC7CED09}"/>
                  </a:ext>
                </a:extLst>
              </p:cNvPr>
              <p:cNvSpPr txBox="1">
                <a:spLocks noRot="1" noChangeAspect="1" noMove="1" noResize="1" noEditPoints="1" noAdjustHandles="1" noChangeArrowheads="1" noChangeShapeType="1" noTextEdit="1"/>
              </p:cNvSpPr>
              <p:nvPr/>
            </p:nvSpPr>
            <p:spPr>
              <a:xfrm>
                <a:off x="5519928" y="3609989"/>
                <a:ext cx="3008376" cy="429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7F11E-75DA-2794-6C37-5E90B3B129B0}"/>
                  </a:ext>
                </a:extLst>
              </p:cNvPr>
              <p:cNvSpPr txBox="1"/>
              <p:nvPr/>
            </p:nvSpPr>
            <p:spPr>
              <a:xfrm>
                <a:off x="5609136" y="4157436"/>
                <a:ext cx="2446728" cy="289182"/>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14" name="TextBox 13">
                <a:extLst>
                  <a:ext uri="{FF2B5EF4-FFF2-40B4-BE49-F238E27FC236}">
                    <a16:creationId xmlns:a16="http://schemas.microsoft.com/office/drawing/2014/main" id="{4F97F11E-75DA-2794-6C37-5E90B3B129B0}"/>
                  </a:ext>
                </a:extLst>
              </p:cNvPr>
              <p:cNvSpPr txBox="1">
                <a:spLocks noRot="1" noChangeAspect="1" noMove="1" noResize="1" noEditPoints="1" noAdjustHandles="1" noChangeArrowheads="1" noChangeShapeType="1" noTextEdit="1"/>
              </p:cNvSpPr>
              <p:nvPr/>
            </p:nvSpPr>
            <p:spPr>
              <a:xfrm>
                <a:off x="5609136" y="4157436"/>
                <a:ext cx="2446728" cy="289182"/>
              </a:xfrm>
              <a:prstGeom prst="rect">
                <a:avLst/>
              </a:prstGeom>
              <a:blipFill>
                <a:blip r:embed="rId8"/>
                <a:stretch>
                  <a:fillRect b="-23404"/>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84DD0F-BC2D-E37A-205D-4F24ACDA4A72}"/>
                  </a:ext>
                </a:extLst>
              </p:cNvPr>
              <p:cNvSpPr txBox="1"/>
              <p:nvPr/>
            </p:nvSpPr>
            <p:spPr>
              <a:xfrm>
                <a:off x="5819448" y="4512113"/>
                <a:ext cx="2679003"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7" name="TextBox 16">
                <a:extLst>
                  <a:ext uri="{FF2B5EF4-FFF2-40B4-BE49-F238E27FC236}">
                    <a16:creationId xmlns:a16="http://schemas.microsoft.com/office/drawing/2014/main" id="{0684DD0F-BC2D-E37A-205D-4F24ACDA4A72}"/>
                  </a:ext>
                </a:extLst>
              </p:cNvPr>
              <p:cNvSpPr txBox="1">
                <a:spLocks noRot="1" noChangeAspect="1" noMove="1" noResize="1" noEditPoints="1" noAdjustHandles="1" noChangeArrowheads="1" noChangeShapeType="1" noTextEdit="1"/>
              </p:cNvSpPr>
              <p:nvPr/>
            </p:nvSpPr>
            <p:spPr>
              <a:xfrm>
                <a:off x="5819448" y="4512113"/>
                <a:ext cx="2679003" cy="565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B65C76-D1B2-A81E-487F-97B58B48D059}"/>
                  </a:ext>
                </a:extLst>
              </p:cNvPr>
              <p:cNvSpPr txBox="1"/>
              <p:nvPr/>
            </p:nvSpPr>
            <p:spPr>
              <a:xfrm>
                <a:off x="5823741" y="5392806"/>
                <a:ext cx="28906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 </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8" name="TextBox 17">
                <a:extLst>
                  <a:ext uri="{FF2B5EF4-FFF2-40B4-BE49-F238E27FC236}">
                    <a16:creationId xmlns:a16="http://schemas.microsoft.com/office/drawing/2014/main" id="{46B65C76-D1B2-A81E-487F-97B58B48D059}"/>
                  </a:ext>
                </a:extLst>
              </p:cNvPr>
              <p:cNvSpPr txBox="1">
                <a:spLocks noRot="1" noChangeAspect="1" noMove="1" noResize="1" noEditPoints="1" noAdjustHandles="1" noChangeArrowheads="1" noChangeShapeType="1" noTextEdit="1"/>
              </p:cNvSpPr>
              <p:nvPr/>
            </p:nvSpPr>
            <p:spPr>
              <a:xfrm>
                <a:off x="5823741" y="5392806"/>
                <a:ext cx="2890600" cy="5657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8730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A7082-A82F-4899-29A8-3C58ABCF1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5A271-34E3-4BC8-7999-C1F48477CE0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L-Bracket Example</a:t>
            </a:r>
          </a:p>
        </p:txBody>
      </p:sp>
      <p:grpSp>
        <p:nvGrpSpPr>
          <p:cNvPr id="3" name="Group 2">
            <a:extLst>
              <a:ext uri="{FF2B5EF4-FFF2-40B4-BE49-F238E27FC236}">
                <a16:creationId xmlns:a16="http://schemas.microsoft.com/office/drawing/2014/main" id="{25F4FAD8-99EA-1846-6A7B-607F5C6C8367}"/>
              </a:ext>
            </a:extLst>
          </p:cNvPr>
          <p:cNvGrpSpPr/>
          <p:nvPr/>
        </p:nvGrpSpPr>
        <p:grpSpPr>
          <a:xfrm>
            <a:off x="3374474" y="1977667"/>
            <a:ext cx="6252125" cy="4414666"/>
            <a:chOff x="5203799" y="1352201"/>
            <a:chExt cx="4947315" cy="4153598"/>
          </a:xfrm>
        </p:grpSpPr>
        <p:pic>
          <p:nvPicPr>
            <p:cNvPr id="4" name="Picture 3" descr="A diagram of a plane&#10;&#10;AI-generated content may be incorrect.">
              <a:extLst>
                <a:ext uri="{FF2B5EF4-FFF2-40B4-BE49-F238E27FC236}">
                  <a16:creationId xmlns:a16="http://schemas.microsoft.com/office/drawing/2014/main" id="{67F74E3C-36D0-805F-5B44-6D61106AC958}"/>
                </a:ext>
              </a:extLst>
            </p:cNvPr>
            <p:cNvPicPr>
              <a:picLocks noChangeAspect="1"/>
            </p:cNvPicPr>
            <p:nvPr/>
          </p:nvPicPr>
          <p:blipFill>
            <a:blip r:embed="rId2"/>
            <a:stretch>
              <a:fillRect/>
            </a:stretch>
          </p:blipFill>
          <p:spPr>
            <a:xfrm>
              <a:off x="5203799" y="1352201"/>
              <a:ext cx="4442184" cy="3614613"/>
            </a:xfrm>
            <a:prstGeom prst="rect">
              <a:avLst/>
            </a:prstGeom>
          </p:spPr>
        </p:pic>
        <p:sp>
          <p:nvSpPr>
            <p:cNvPr id="5" name="TextBox 4">
              <a:extLst>
                <a:ext uri="{FF2B5EF4-FFF2-40B4-BE49-F238E27FC236}">
                  <a16:creationId xmlns:a16="http://schemas.microsoft.com/office/drawing/2014/main" id="{166320E1-E066-77DA-FB06-582A913128E0}"/>
                </a:ext>
              </a:extLst>
            </p:cNvPr>
            <p:cNvSpPr txBox="1"/>
            <p:nvPr/>
          </p:nvSpPr>
          <p:spPr>
            <a:xfrm>
              <a:off x="5267713" y="5044134"/>
              <a:ext cx="4883401" cy="461665"/>
            </a:xfrm>
            <a:prstGeom prst="rect">
              <a:avLst/>
            </a:prstGeom>
            <a:noFill/>
          </p:spPr>
          <p:txBody>
            <a:bodyPr wrap="square">
              <a:spAutoFit/>
            </a:bodyPr>
            <a:lstStyle/>
            <a:p>
              <a:pPr defTabSz="566928">
                <a:spcAft>
                  <a:spcPts val="600"/>
                </a:spcAft>
              </a:pPr>
              <a:r>
                <a:rPr lang="en-US" sz="744" kern="1200">
                  <a:solidFill>
                    <a:schemeClr val="tx1"/>
                  </a:solidFill>
                  <a:latin typeface="CMR12"/>
                  <a:ea typeface="+mn-ea"/>
                  <a:cs typeface="+mn-cs"/>
                </a:rPr>
                <a:t>Nitsche's method </a:t>
              </a:r>
              <a:r>
                <a:rPr lang="en-US" sz="744" kern="1200" err="1">
                  <a:solidFill>
                    <a:schemeClr val="tx1"/>
                  </a:solidFill>
                  <a:latin typeface="CMR12"/>
                  <a:ea typeface="+mn-ea"/>
                  <a:cs typeface="+mn-cs"/>
                </a:rPr>
                <a:t>method</a:t>
              </a:r>
              <a:r>
                <a:rPr lang="en-US" sz="744" kern="1200">
                  <a:solidFill>
                    <a:schemeClr val="tx1"/>
                  </a:solidFill>
                  <a:latin typeface="CMR12"/>
                  <a:ea typeface="+mn-ea"/>
                  <a:cs typeface="+mn-cs"/>
                </a:rPr>
                <a:t> for mixed dimensional analysis: conforming and</a:t>
              </a:r>
            </a:p>
            <a:p>
              <a:pPr defTabSz="566928">
                <a:spcAft>
                  <a:spcPts val="600"/>
                </a:spcAft>
              </a:pPr>
              <a:r>
                <a:rPr lang="en-US" sz="744" kern="1200">
                  <a:solidFill>
                    <a:schemeClr val="tx1"/>
                  </a:solidFill>
                  <a:latin typeface="CMR12"/>
                  <a:ea typeface="+mn-ea"/>
                  <a:cs typeface="+mn-cs"/>
                </a:rPr>
                <a:t>non-conforming continuum-beam and continuum-plate coupling</a:t>
              </a:r>
              <a:endParaRPr lang="en-US" sz="1200"/>
            </a:p>
          </p:txBody>
        </p:sp>
      </p:grpSp>
    </p:spTree>
    <p:extLst>
      <p:ext uri="{BB962C8B-B14F-4D97-AF65-F5344CB8AC3E}">
        <p14:creationId xmlns:p14="http://schemas.microsoft.com/office/powerpoint/2010/main" val="286723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6D25-691D-A930-AED0-81605D410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2F05B-5570-3694-DF44-8A27A653824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L-Bracket Example</a:t>
            </a:r>
          </a:p>
        </p:txBody>
      </p:sp>
      <p:pic>
        <p:nvPicPr>
          <p:cNvPr id="7" name="Picture 6">
            <a:extLst>
              <a:ext uri="{FF2B5EF4-FFF2-40B4-BE49-F238E27FC236}">
                <a16:creationId xmlns:a16="http://schemas.microsoft.com/office/drawing/2014/main" id="{9383CE28-E198-ECFA-6EF3-DAE51F45D8B1}"/>
              </a:ext>
            </a:extLst>
          </p:cNvPr>
          <p:cNvPicPr>
            <a:picLocks noChangeAspect="1"/>
          </p:cNvPicPr>
          <p:nvPr/>
        </p:nvPicPr>
        <p:blipFill>
          <a:blip r:embed="rId2"/>
          <a:stretch>
            <a:fillRect/>
          </a:stretch>
        </p:blipFill>
        <p:spPr>
          <a:xfrm>
            <a:off x="482462" y="1642922"/>
            <a:ext cx="3847488" cy="3597946"/>
          </a:xfrm>
          <a:prstGeom prst="rect">
            <a:avLst/>
          </a:prstGeom>
        </p:spPr>
      </p:pic>
      <p:pic>
        <p:nvPicPr>
          <p:cNvPr id="9" name="Picture 8">
            <a:extLst>
              <a:ext uri="{FF2B5EF4-FFF2-40B4-BE49-F238E27FC236}">
                <a16:creationId xmlns:a16="http://schemas.microsoft.com/office/drawing/2014/main" id="{CBBC3F21-CC56-A340-D391-0A95EAB0C0EA}"/>
              </a:ext>
            </a:extLst>
          </p:cNvPr>
          <p:cNvPicPr>
            <a:picLocks noChangeAspect="1"/>
          </p:cNvPicPr>
          <p:nvPr/>
        </p:nvPicPr>
        <p:blipFill>
          <a:blip r:embed="rId3"/>
          <a:stretch>
            <a:fillRect/>
          </a:stretch>
        </p:blipFill>
        <p:spPr>
          <a:xfrm>
            <a:off x="5132841" y="1642921"/>
            <a:ext cx="3393092" cy="5053231"/>
          </a:xfrm>
          <a:prstGeom prst="rect">
            <a:avLst/>
          </a:prstGeom>
        </p:spPr>
      </p:pic>
      <p:cxnSp>
        <p:nvCxnSpPr>
          <p:cNvPr id="11" name="Straight Arrow Connector 10">
            <a:extLst>
              <a:ext uri="{FF2B5EF4-FFF2-40B4-BE49-F238E27FC236}">
                <a16:creationId xmlns:a16="http://schemas.microsoft.com/office/drawing/2014/main" id="{DA1404F0-AF6D-302B-DC69-B7E867D1B3A6}"/>
              </a:ext>
            </a:extLst>
          </p:cNvPr>
          <p:cNvCxnSpPr/>
          <p:nvPr/>
        </p:nvCxnSpPr>
        <p:spPr>
          <a:xfrm>
            <a:off x="8255000" y="1736054"/>
            <a:ext cx="0" cy="478327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32A2E39-EFC5-73E2-9CD1-656B859B48FC}"/>
              </a:ext>
            </a:extLst>
          </p:cNvPr>
          <p:cNvCxnSpPr>
            <a:cxnSpLocks/>
          </p:cNvCxnSpPr>
          <p:nvPr/>
        </p:nvCxnSpPr>
        <p:spPr>
          <a:xfrm>
            <a:off x="5621867" y="2574253"/>
            <a:ext cx="2277533"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5B4B5FE-5BB9-7ADA-D0B4-46B6F41973BB}"/>
              </a:ext>
            </a:extLst>
          </p:cNvPr>
          <p:cNvSpPr/>
          <p:nvPr/>
        </p:nvSpPr>
        <p:spPr>
          <a:xfrm>
            <a:off x="6390518" y="2135647"/>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Rectangle 17">
            <a:extLst>
              <a:ext uri="{FF2B5EF4-FFF2-40B4-BE49-F238E27FC236}">
                <a16:creationId xmlns:a16="http://schemas.microsoft.com/office/drawing/2014/main" id="{25FCC2C6-2E25-76D5-4062-4D7A99D25CFB}"/>
              </a:ext>
            </a:extLst>
          </p:cNvPr>
          <p:cNvSpPr/>
          <p:nvPr/>
        </p:nvSpPr>
        <p:spPr>
          <a:xfrm>
            <a:off x="8453795" y="35725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9" name="TextBox 18">
            <a:extLst>
              <a:ext uri="{FF2B5EF4-FFF2-40B4-BE49-F238E27FC236}">
                <a16:creationId xmlns:a16="http://schemas.microsoft.com/office/drawing/2014/main" id="{43BF9A0D-4FC5-19D8-334C-6E183FB74DD8}"/>
              </a:ext>
            </a:extLst>
          </p:cNvPr>
          <p:cNvSpPr txBox="1"/>
          <p:nvPr/>
        </p:nvSpPr>
        <p:spPr>
          <a:xfrm>
            <a:off x="8949254" y="2282142"/>
            <a:ext cx="1964279" cy="646331"/>
          </a:xfrm>
          <a:prstGeom prst="rect">
            <a:avLst/>
          </a:prstGeom>
          <a:noFill/>
        </p:spPr>
        <p:txBody>
          <a:bodyPr wrap="square" rtlCol="0">
            <a:spAutoFit/>
          </a:bodyPr>
          <a:lstStyle/>
          <a:p>
            <a:r>
              <a:rPr lang="en-US" b="1" dirty="0"/>
              <a:t>thickness = 2mm</a:t>
            </a:r>
          </a:p>
          <a:p>
            <a:r>
              <a:rPr lang="en-US" b="1" dirty="0"/>
              <a:t>depth = 1mm</a:t>
            </a:r>
          </a:p>
        </p:txBody>
      </p:sp>
      <p:cxnSp>
        <p:nvCxnSpPr>
          <p:cNvPr id="26" name="Straight Arrow Connector 25">
            <a:extLst>
              <a:ext uri="{FF2B5EF4-FFF2-40B4-BE49-F238E27FC236}">
                <a16:creationId xmlns:a16="http://schemas.microsoft.com/office/drawing/2014/main" id="{82062D81-B809-7AC2-6E42-62195D005178}"/>
              </a:ext>
            </a:extLst>
          </p:cNvPr>
          <p:cNvCxnSpPr>
            <a:cxnSpLocks/>
          </p:cNvCxnSpPr>
          <p:nvPr/>
        </p:nvCxnSpPr>
        <p:spPr>
          <a:xfrm>
            <a:off x="5350933" y="1736054"/>
            <a:ext cx="0" cy="50412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4546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8549-7F31-4A34-1FAE-C05827C70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70C3E-BA54-6208-1021-B85E65A88459}"/>
              </a:ext>
            </a:extLst>
          </p:cNvPr>
          <p:cNvSpPr>
            <a:spLocks noGrp="1"/>
          </p:cNvSpPr>
          <p:nvPr>
            <p:ph type="title"/>
          </p:nvPr>
        </p:nvSpPr>
        <p:spPr>
          <a:xfrm>
            <a:off x="1972381" y="183191"/>
            <a:ext cx="7412919" cy="974054"/>
          </a:xfrm>
        </p:spPr>
        <p:txBody>
          <a:bodyPr vert="horz" lIns="91440" tIns="45720" rIns="91440" bIns="45720" rtlCol="0" anchor="ctr">
            <a:normAutofit fontScale="90000"/>
          </a:bodyPr>
          <a:lstStyle/>
          <a:p>
            <a:pPr algn="ctr"/>
            <a:r>
              <a:rPr lang="en-US" sz="6600" dirty="0"/>
              <a:t>L-Bracket Example</a:t>
            </a:r>
          </a:p>
        </p:txBody>
      </p:sp>
      <p:pic>
        <p:nvPicPr>
          <p:cNvPr id="4" name="Picture 3">
            <a:extLst>
              <a:ext uri="{FF2B5EF4-FFF2-40B4-BE49-F238E27FC236}">
                <a16:creationId xmlns:a16="http://schemas.microsoft.com/office/drawing/2014/main" id="{0CF7D469-787B-C80E-DA58-89EC528E46AB}"/>
              </a:ext>
            </a:extLst>
          </p:cNvPr>
          <p:cNvPicPr>
            <a:picLocks noChangeAspect="1"/>
          </p:cNvPicPr>
          <p:nvPr/>
        </p:nvPicPr>
        <p:blipFill>
          <a:blip r:embed="rId2"/>
          <a:stretch>
            <a:fillRect/>
          </a:stretch>
        </p:blipFill>
        <p:spPr>
          <a:xfrm>
            <a:off x="3230984" y="1157245"/>
            <a:ext cx="4985916" cy="5228762"/>
          </a:xfrm>
          <a:prstGeom prst="rect">
            <a:avLst/>
          </a:prstGeom>
        </p:spPr>
      </p:pic>
      <p:sp>
        <p:nvSpPr>
          <p:cNvPr id="5" name="TextBox 4">
            <a:extLst>
              <a:ext uri="{FF2B5EF4-FFF2-40B4-BE49-F238E27FC236}">
                <a16:creationId xmlns:a16="http://schemas.microsoft.com/office/drawing/2014/main" id="{A42E6416-FC1D-34D0-B6A0-A08A3663A37B}"/>
              </a:ext>
            </a:extLst>
          </p:cNvPr>
          <p:cNvSpPr txBox="1"/>
          <p:nvPr/>
        </p:nvSpPr>
        <p:spPr>
          <a:xfrm>
            <a:off x="304800" y="5194300"/>
            <a:ext cx="2349500" cy="923330"/>
          </a:xfrm>
          <a:prstGeom prst="rect">
            <a:avLst/>
          </a:prstGeom>
          <a:noFill/>
        </p:spPr>
        <p:txBody>
          <a:bodyPr wrap="square" rtlCol="0">
            <a:spAutoFit/>
          </a:bodyPr>
          <a:lstStyle/>
          <a:p>
            <a:r>
              <a:rPr lang="en-US" dirty="0"/>
              <a:t>Strong Dirichlet BCs</a:t>
            </a:r>
            <a:br>
              <a:rPr lang="en-US" dirty="0"/>
            </a:br>
            <a:r>
              <a:rPr lang="en-US" dirty="0"/>
              <a:t>(Displacement and Rotation)</a:t>
            </a:r>
          </a:p>
        </p:txBody>
      </p:sp>
      <p:cxnSp>
        <p:nvCxnSpPr>
          <p:cNvPr id="10" name="Straight Arrow Connector 9">
            <a:extLst>
              <a:ext uri="{FF2B5EF4-FFF2-40B4-BE49-F238E27FC236}">
                <a16:creationId xmlns:a16="http://schemas.microsoft.com/office/drawing/2014/main" id="{7CBD6235-AE3A-87EB-DF15-E3EB98040C1F}"/>
              </a:ext>
            </a:extLst>
          </p:cNvPr>
          <p:cNvCxnSpPr>
            <a:cxnSpLocks/>
            <a:stCxn id="5" idx="3"/>
          </p:cNvCxnSpPr>
          <p:nvPr/>
        </p:nvCxnSpPr>
        <p:spPr>
          <a:xfrm>
            <a:off x="2654300" y="5655965"/>
            <a:ext cx="673100" cy="336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8062789-62C6-8E40-00EF-2A1D53AC6B5C}"/>
              </a:ext>
            </a:extLst>
          </p:cNvPr>
          <p:cNvSpPr txBox="1"/>
          <p:nvPr/>
        </p:nvSpPr>
        <p:spPr>
          <a:xfrm>
            <a:off x="304800" y="1618910"/>
            <a:ext cx="2349500" cy="646331"/>
          </a:xfrm>
          <a:prstGeom prst="rect">
            <a:avLst/>
          </a:prstGeom>
          <a:noFill/>
        </p:spPr>
        <p:txBody>
          <a:bodyPr wrap="square" rtlCol="0">
            <a:spAutoFit/>
          </a:bodyPr>
          <a:lstStyle/>
          <a:p>
            <a:r>
              <a:rPr lang="en-US" dirty="0"/>
              <a:t>Solid-Shell Coupling Penalty Condition 1</a:t>
            </a:r>
          </a:p>
        </p:txBody>
      </p:sp>
      <p:cxnSp>
        <p:nvCxnSpPr>
          <p:cNvPr id="15" name="Straight Arrow Connector 14">
            <a:extLst>
              <a:ext uri="{FF2B5EF4-FFF2-40B4-BE49-F238E27FC236}">
                <a16:creationId xmlns:a16="http://schemas.microsoft.com/office/drawing/2014/main" id="{90B1D0E5-05BE-AC76-7BF1-B5AA0A854BF7}"/>
              </a:ext>
            </a:extLst>
          </p:cNvPr>
          <p:cNvCxnSpPr>
            <a:cxnSpLocks/>
            <a:stCxn id="14" idx="3"/>
          </p:cNvCxnSpPr>
          <p:nvPr/>
        </p:nvCxnSpPr>
        <p:spPr>
          <a:xfrm>
            <a:off x="2654300" y="1942076"/>
            <a:ext cx="2806700" cy="1892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21BCE48-F012-DD23-40B7-4550A2FC0B93}"/>
              </a:ext>
            </a:extLst>
          </p:cNvPr>
          <p:cNvSpPr txBox="1"/>
          <p:nvPr/>
        </p:nvSpPr>
        <p:spPr>
          <a:xfrm>
            <a:off x="8587140" y="4768510"/>
            <a:ext cx="2349500" cy="646331"/>
          </a:xfrm>
          <a:prstGeom prst="rect">
            <a:avLst/>
          </a:prstGeom>
          <a:noFill/>
        </p:spPr>
        <p:txBody>
          <a:bodyPr wrap="square" rtlCol="0">
            <a:spAutoFit/>
          </a:bodyPr>
          <a:lstStyle/>
          <a:p>
            <a:r>
              <a:rPr lang="en-US" dirty="0"/>
              <a:t>Solid-Shell Coupling Penalty Condition 2</a:t>
            </a:r>
          </a:p>
        </p:txBody>
      </p:sp>
      <p:cxnSp>
        <p:nvCxnSpPr>
          <p:cNvPr id="22" name="Straight Arrow Connector 21">
            <a:extLst>
              <a:ext uri="{FF2B5EF4-FFF2-40B4-BE49-F238E27FC236}">
                <a16:creationId xmlns:a16="http://schemas.microsoft.com/office/drawing/2014/main" id="{5FA718F1-6219-394B-31A1-9D31A90060EA}"/>
              </a:ext>
            </a:extLst>
          </p:cNvPr>
          <p:cNvCxnSpPr>
            <a:cxnSpLocks/>
          </p:cNvCxnSpPr>
          <p:nvPr/>
        </p:nvCxnSpPr>
        <p:spPr>
          <a:xfrm flipH="1" flipV="1">
            <a:off x="6197600" y="2131299"/>
            <a:ext cx="3746500" cy="26372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1AE6976-86AB-B218-F973-447F28E5B258}"/>
              </a:ext>
            </a:extLst>
          </p:cNvPr>
          <p:cNvSpPr txBox="1"/>
          <p:nvPr/>
        </p:nvSpPr>
        <p:spPr>
          <a:xfrm>
            <a:off x="9265620" y="1618909"/>
            <a:ext cx="2349500" cy="923330"/>
          </a:xfrm>
          <a:prstGeom prst="rect">
            <a:avLst/>
          </a:prstGeom>
          <a:noFill/>
        </p:spPr>
        <p:txBody>
          <a:bodyPr wrap="square" rtlCol="0">
            <a:spAutoFit/>
          </a:bodyPr>
          <a:lstStyle/>
          <a:p>
            <a:r>
              <a:rPr lang="en-US" dirty="0"/>
              <a:t>Neumann BC</a:t>
            </a:r>
            <a:br>
              <a:rPr lang="en-US" dirty="0"/>
            </a:br>
            <a:r>
              <a:rPr lang="en-US" dirty="0"/>
              <a:t>(Dead load) : </a:t>
            </a:r>
          </a:p>
          <a:p>
            <a:r>
              <a:rPr lang="en-US" b="1" dirty="0"/>
              <a:t>[0.25 N/m,0,0]</a:t>
            </a:r>
          </a:p>
        </p:txBody>
      </p:sp>
      <p:cxnSp>
        <p:nvCxnSpPr>
          <p:cNvPr id="28" name="Straight Arrow Connector 27">
            <a:extLst>
              <a:ext uri="{FF2B5EF4-FFF2-40B4-BE49-F238E27FC236}">
                <a16:creationId xmlns:a16="http://schemas.microsoft.com/office/drawing/2014/main" id="{604DBF9B-10B1-8A72-957C-3155D927665A}"/>
              </a:ext>
            </a:extLst>
          </p:cNvPr>
          <p:cNvCxnSpPr>
            <a:cxnSpLocks/>
            <a:stCxn id="27" idx="1"/>
          </p:cNvCxnSpPr>
          <p:nvPr/>
        </p:nvCxnSpPr>
        <p:spPr>
          <a:xfrm flipH="1">
            <a:off x="8070850" y="2080574"/>
            <a:ext cx="1194770" cy="4763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5709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0763D-3C20-620E-3EFE-992E61510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E822F-AFD9-48BC-6616-0D42ABBD2D47}"/>
              </a:ext>
            </a:extLst>
          </p:cNvPr>
          <p:cNvSpPr>
            <a:spLocks noGrp="1"/>
          </p:cNvSpPr>
          <p:nvPr>
            <p:ph type="title"/>
          </p:nvPr>
        </p:nvSpPr>
        <p:spPr>
          <a:xfrm>
            <a:off x="1972381" y="183191"/>
            <a:ext cx="9165519" cy="974054"/>
          </a:xfrm>
        </p:spPr>
        <p:txBody>
          <a:bodyPr vert="horz" lIns="91440" tIns="45720" rIns="91440" bIns="45720" rtlCol="0" anchor="ctr">
            <a:normAutofit fontScale="90000"/>
          </a:bodyPr>
          <a:lstStyle/>
          <a:p>
            <a:pPr algn="ctr"/>
            <a:r>
              <a:rPr lang="en-US" sz="6600" dirty="0"/>
              <a:t>L-Bracket Example (Ansys)</a:t>
            </a:r>
          </a:p>
        </p:txBody>
      </p:sp>
      <p:sp>
        <p:nvSpPr>
          <p:cNvPr id="5" name="TextBox 4">
            <a:extLst>
              <a:ext uri="{FF2B5EF4-FFF2-40B4-BE49-F238E27FC236}">
                <a16:creationId xmlns:a16="http://schemas.microsoft.com/office/drawing/2014/main" id="{0E6538D1-320B-1880-BD64-FDBF1046A589}"/>
              </a:ext>
            </a:extLst>
          </p:cNvPr>
          <p:cNvSpPr txBox="1"/>
          <p:nvPr/>
        </p:nvSpPr>
        <p:spPr>
          <a:xfrm>
            <a:off x="304800" y="5194300"/>
            <a:ext cx="2349500" cy="646331"/>
          </a:xfrm>
          <a:prstGeom prst="rect">
            <a:avLst/>
          </a:prstGeom>
          <a:noFill/>
        </p:spPr>
        <p:txBody>
          <a:bodyPr wrap="square" rtlCol="0">
            <a:spAutoFit/>
          </a:bodyPr>
          <a:lstStyle/>
          <a:p>
            <a:r>
              <a:rPr lang="en-US" dirty="0"/>
              <a:t>Strong Dirichlet BCs</a:t>
            </a:r>
            <a:br>
              <a:rPr lang="en-US" dirty="0"/>
            </a:br>
            <a:r>
              <a:rPr lang="en-US" dirty="0"/>
              <a:t>(Displacements)</a:t>
            </a:r>
          </a:p>
        </p:txBody>
      </p:sp>
      <p:sp>
        <p:nvSpPr>
          <p:cNvPr id="27" name="TextBox 26">
            <a:extLst>
              <a:ext uri="{FF2B5EF4-FFF2-40B4-BE49-F238E27FC236}">
                <a16:creationId xmlns:a16="http://schemas.microsoft.com/office/drawing/2014/main" id="{22EE70F0-812A-B155-72C9-C1098842885C}"/>
              </a:ext>
            </a:extLst>
          </p:cNvPr>
          <p:cNvSpPr txBox="1"/>
          <p:nvPr/>
        </p:nvSpPr>
        <p:spPr>
          <a:xfrm>
            <a:off x="8703380" y="1542708"/>
            <a:ext cx="2926380" cy="923330"/>
          </a:xfrm>
          <a:prstGeom prst="rect">
            <a:avLst/>
          </a:prstGeom>
          <a:noFill/>
        </p:spPr>
        <p:txBody>
          <a:bodyPr wrap="square" rtlCol="0">
            <a:spAutoFit/>
          </a:bodyPr>
          <a:lstStyle/>
          <a:p>
            <a:r>
              <a:rPr lang="en-US" dirty="0"/>
              <a:t>Neumann BC</a:t>
            </a:r>
            <a:br>
              <a:rPr lang="en-US" dirty="0"/>
            </a:br>
            <a:r>
              <a:rPr lang="en-US" dirty="0"/>
              <a:t>(Dead load) : </a:t>
            </a:r>
          </a:p>
          <a:p>
            <a:r>
              <a:rPr lang="en-US" b="1" dirty="0"/>
              <a:t>[0.5 N,0,0]</a:t>
            </a:r>
          </a:p>
        </p:txBody>
      </p:sp>
      <p:pic>
        <p:nvPicPr>
          <p:cNvPr id="6" name="Picture 5">
            <a:extLst>
              <a:ext uri="{FF2B5EF4-FFF2-40B4-BE49-F238E27FC236}">
                <a16:creationId xmlns:a16="http://schemas.microsoft.com/office/drawing/2014/main" id="{50D72CCC-6E54-226E-0A55-4C261A4373EC}"/>
              </a:ext>
            </a:extLst>
          </p:cNvPr>
          <p:cNvPicPr>
            <a:picLocks noChangeAspect="1"/>
          </p:cNvPicPr>
          <p:nvPr/>
        </p:nvPicPr>
        <p:blipFill>
          <a:blip r:embed="rId2"/>
          <a:stretch>
            <a:fillRect/>
          </a:stretch>
        </p:blipFill>
        <p:spPr>
          <a:xfrm>
            <a:off x="3088405" y="1157245"/>
            <a:ext cx="5180870" cy="5457922"/>
          </a:xfrm>
          <a:prstGeom prst="rect">
            <a:avLst/>
          </a:prstGeom>
        </p:spPr>
      </p:pic>
      <p:cxnSp>
        <p:nvCxnSpPr>
          <p:cNvPr id="7" name="Straight Arrow Connector 6">
            <a:extLst>
              <a:ext uri="{FF2B5EF4-FFF2-40B4-BE49-F238E27FC236}">
                <a16:creationId xmlns:a16="http://schemas.microsoft.com/office/drawing/2014/main" id="{49B66202-90EF-ED9F-072C-7DADB2F0077F}"/>
              </a:ext>
            </a:extLst>
          </p:cNvPr>
          <p:cNvCxnSpPr>
            <a:cxnSpLocks/>
            <a:stCxn id="5" idx="3"/>
          </p:cNvCxnSpPr>
          <p:nvPr/>
        </p:nvCxnSpPr>
        <p:spPr>
          <a:xfrm>
            <a:off x="2654300" y="5517466"/>
            <a:ext cx="825500" cy="7563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371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891C-CB43-FB23-C079-F760140AADF5}"/>
              </a:ext>
            </a:extLst>
          </p:cNvPr>
          <p:cNvSpPr>
            <a:spLocks noGrp="1"/>
          </p:cNvSpPr>
          <p:nvPr>
            <p:ph type="title"/>
          </p:nvPr>
        </p:nvSpPr>
        <p:spPr>
          <a:xfrm>
            <a:off x="596900" y="-288132"/>
            <a:ext cx="10515600" cy="1325563"/>
          </a:xfrm>
        </p:spPr>
        <p:txBody>
          <a:bodyPr/>
          <a:lstStyle/>
          <a:p>
            <a:r>
              <a:rPr lang="en-US" dirty="0"/>
              <a:t>L – Bracket X-axis</a:t>
            </a:r>
          </a:p>
        </p:txBody>
      </p:sp>
      <p:pic>
        <p:nvPicPr>
          <p:cNvPr id="4" name="Picture 3">
            <a:extLst>
              <a:ext uri="{FF2B5EF4-FFF2-40B4-BE49-F238E27FC236}">
                <a16:creationId xmlns:a16="http://schemas.microsoft.com/office/drawing/2014/main" id="{8FCFFBCF-F708-663D-1F4C-EDB5481635A4}"/>
              </a:ext>
            </a:extLst>
          </p:cNvPr>
          <p:cNvPicPr>
            <a:picLocks noChangeAspect="1"/>
          </p:cNvPicPr>
          <p:nvPr/>
        </p:nvPicPr>
        <p:blipFill>
          <a:blip r:embed="rId2"/>
          <a:stretch>
            <a:fillRect/>
          </a:stretch>
        </p:blipFill>
        <p:spPr>
          <a:xfrm>
            <a:off x="213043" y="1027906"/>
            <a:ext cx="11765914" cy="5765800"/>
          </a:xfrm>
          <a:prstGeom prst="rect">
            <a:avLst/>
          </a:prstGeom>
        </p:spPr>
      </p:pic>
    </p:spTree>
    <p:extLst>
      <p:ext uri="{BB962C8B-B14F-4D97-AF65-F5344CB8AC3E}">
        <p14:creationId xmlns:p14="http://schemas.microsoft.com/office/powerpoint/2010/main" val="10766165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42FAD-062A-1EF2-550B-AF0A2C8D1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B34EA-B178-744A-53A1-75D79867652D}"/>
              </a:ext>
            </a:extLst>
          </p:cNvPr>
          <p:cNvSpPr>
            <a:spLocks noGrp="1"/>
          </p:cNvSpPr>
          <p:nvPr>
            <p:ph type="title"/>
          </p:nvPr>
        </p:nvSpPr>
        <p:spPr>
          <a:xfrm>
            <a:off x="596900" y="-288132"/>
            <a:ext cx="10515600" cy="1325563"/>
          </a:xfrm>
        </p:spPr>
        <p:txBody>
          <a:bodyPr/>
          <a:lstStyle/>
          <a:p>
            <a:r>
              <a:rPr lang="en-US" dirty="0"/>
              <a:t>L – Bracket X Displacement</a:t>
            </a:r>
          </a:p>
        </p:txBody>
      </p:sp>
      <p:pic>
        <p:nvPicPr>
          <p:cNvPr id="6" name="Picture 5">
            <a:extLst>
              <a:ext uri="{FF2B5EF4-FFF2-40B4-BE49-F238E27FC236}">
                <a16:creationId xmlns:a16="http://schemas.microsoft.com/office/drawing/2014/main" id="{76FAC456-02D9-B36A-185E-1B6561871FE6}"/>
              </a:ext>
            </a:extLst>
          </p:cNvPr>
          <p:cNvPicPr>
            <a:picLocks noChangeAspect="1"/>
          </p:cNvPicPr>
          <p:nvPr/>
        </p:nvPicPr>
        <p:blipFill>
          <a:blip r:embed="rId2"/>
          <a:stretch>
            <a:fillRect/>
          </a:stretch>
        </p:blipFill>
        <p:spPr>
          <a:xfrm>
            <a:off x="1079500" y="774560"/>
            <a:ext cx="9652000" cy="5985083"/>
          </a:xfrm>
          <a:prstGeom prst="rect">
            <a:avLst/>
          </a:prstGeom>
        </p:spPr>
      </p:pic>
      <p:sp>
        <p:nvSpPr>
          <p:cNvPr id="3" name="Rectangle 2">
            <a:extLst>
              <a:ext uri="{FF2B5EF4-FFF2-40B4-BE49-F238E27FC236}">
                <a16:creationId xmlns:a16="http://schemas.microsoft.com/office/drawing/2014/main" id="{EB5B0AC0-FD90-7F67-2A98-D02F05EED11A}"/>
              </a:ext>
            </a:extLst>
          </p:cNvPr>
          <p:cNvSpPr/>
          <p:nvPr/>
        </p:nvSpPr>
        <p:spPr>
          <a:xfrm>
            <a:off x="1753392" y="608344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1.08439</a:t>
            </a:r>
          </a:p>
        </p:txBody>
      </p:sp>
      <p:cxnSp>
        <p:nvCxnSpPr>
          <p:cNvPr id="5" name="Straight Connector 4">
            <a:extLst>
              <a:ext uri="{FF2B5EF4-FFF2-40B4-BE49-F238E27FC236}">
                <a16:creationId xmlns:a16="http://schemas.microsoft.com/office/drawing/2014/main" id="{CBA991AA-16F8-5B2A-D540-8926ED4B4F58}"/>
              </a:ext>
            </a:extLst>
          </p:cNvPr>
          <p:cNvCxnSpPr>
            <a:cxnSpLocks/>
            <a:endCxn id="3" idx="0"/>
          </p:cNvCxnSpPr>
          <p:nvPr/>
        </p:nvCxnSpPr>
        <p:spPr>
          <a:xfrm flipH="1">
            <a:off x="2356246" y="5397500"/>
            <a:ext cx="602854" cy="6859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8181943-37A3-A2F6-EF6E-C7D5A42A7B70}"/>
              </a:ext>
            </a:extLst>
          </p:cNvPr>
          <p:cNvCxnSpPr>
            <a:cxnSpLocks/>
          </p:cNvCxnSpPr>
          <p:nvPr/>
        </p:nvCxnSpPr>
        <p:spPr>
          <a:xfrm flipH="1">
            <a:off x="2356246" y="6083440"/>
            <a:ext cx="2266554"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4FA203A-A870-1AC5-84B3-A944AA6B18C0}"/>
              </a:ext>
            </a:extLst>
          </p:cNvPr>
          <p:cNvCxnSpPr>
            <a:cxnSpLocks/>
            <a:endCxn id="3" idx="0"/>
          </p:cNvCxnSpPr>
          <p:nvPr/>
        </p:nvCxnSpPr>
        <p:spPr>
          <a:xfrm flipH="1">
            <a:off x="2356246" y="5257800"/>
            <a:ext cx="1237854" cy="8256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FB99E05-EF97-4D0C-2C77-5490E793C69F}"/>
              </a:ext>
            </a:extLst>
          </p:cNvPr>
          <p:cNvCxnSpPr>
            <a:cxnSpLocks/>
          </p:cNvCxnSpPr>
          <p:nvPr/>
        </p:nvCxnSpPr>
        <p:spPr>
          <a:xfrm flipH="1">
            <a:off x="2356246" y="5930900"/>
            <a:ext cx="2736454" cy="1525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2F1DB945-370A-7A7A-948D-10E10E908F47}"/>
              </a:ext>
            </a:extLst>
          </p:cNvPr>
          <p:cNvSpPr/>
          <p:nvPr/>
        </p:nvSpPr>
        <p:spPr>
          <a:xfrm>
            <a:off x="3417092" y="1646907"/>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1.25703</a:t>
            </a:r>
          </a:p>
        </p:txBody>
      </p:sp>
      <p:cxnSp>
        <p:nvCxnSpPr>
          <p:cNvPr id="20" name="Straight Connector 19">
            <a:extLst>
              <a:ext uri="{FF2B5EF4-FFF2-40B4-BE49-F238E27FC236}">
                <a16:creationId xmlns:a16="http://schemas.microsoft.com/office/drawing/2014/main" id="{8BE52654-529A-177A-2AC7-8187DFCF995F}"/>
              </a:ext>
            </a:extLst>
          </p:cNvPr>
          <p:cNvCxnSpPr>
            <a:cxnSpLocks/>
            <a:stCxn id="19" idx="3"/>
          </p:cNvCxnSpPr>
          <p:nvPr/>
        </p:nvCxnSpPr>
        <p:spPr>
          <a:xfrm flipV="1">
            <a:off x="4622800" y="1498600"/>
            <a:ext cx="2108200" cy="3080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121F0936-1617-9A2A-C5EA-B16EF32C2EA3}"/>
              </a:ext>
            </a:extLst>
          </p:cNvPr>
          <p:cNvSpPr/>
          <p:nvPr/>
        </p:nvSpPr>
        <p:spPr>
          <a:xfrm>
            <a:off x="6211092" y="3354204"/>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1.25703</a:t>
            </a:r>
          </a:p>
        </p:txBody>
      </p:sp>
      <p:cxnSp>
        <p:nvCxnSpPr>
          <p:cNvPr id="24" name="Straight Connector 23">
            <a:extLst>
              <a:ext uri="{FF2B5EF4-FFF2-40B4-BE49-F238E27FC236}">
                <a16:creationId xmlns:a16="http://schemas.microsoft.com/office/drawing/2014/main" id="{D76181DB-B183-1D51-FACC-41B992E1A41C}"/>
              </a:ext>
            </a:extLst>
          </p:cNvPr>
          <p:cNvCxnSpPr>
            <a:cxnSpLocks/>
            <a:stCxn id="23" idx="0"/>
          </p:cNvCxnSpPr>
          <p:nvPr/>
        </p:nvCxnSpPr>
        <p:spPr>
          <a:xfrm flipV="1">
            <a:off x="6813946" y="2993981"/>
            <a:ext cx="755254" cy="3602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CF0EF382-2A57-293D-CF10-753F8C814B84}"/>
              </a:ext>
            </a:extLst>
          </p:cNvPr>
          <p:cNvSpPr/>
          <p:nvPr/>
        </p:nvSpPr>
        <p:spPr>
          <a:xfrm>
            <a:off x="8514026" y="61483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1.29556</a:t>
            </a:r>
          </a:p>
        </p:txBody>
      </p:sp>
      <p:cxnSp>
        <p:nvCxnSpPr>
          <p:cNvPr id="29" name="Straight Connector 28">
            <a:extLst>
              <a:ext uri="{FF2B5EF4-FFF2-40B4-BE49-F238E27FC236}">
                <a16:creationId xmlns:a16="http://schemas.microsoft.com/office/drawing/2014/main" id="{5E0B3B41-D126-E4AA-F725-95D732563A24}"/>
              </a:ext>
            </a:extLst>
          </p:cNvPr>
          <p:cNvCxnSpPr>
            <a:cxnSpLocks/>
            <a:endCxn id="28" idx="1"/>
          </p:cNvCxnSpPr>
          <p:nvPr/>
        </p:nvCxnSpPr>
        <p:spPr>
          <a:xfrm flipV="1">
            <a:off x="6731000" y="774560"/>
            <a:ext cx="1783026" cy="11294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45740F6-892C-8179-4D3B-FA1165A24D92}"/>
              </a:ext>
            </a:extLst>
          </p:cNvPr>
          <p:cNvCxnSpPr>
            <a:cxnSpLocks/>
          </p:cNvCxnSpPr>
          <p:nvPr/>
        </p:nvCxnSpPr>
        <p:spPr>
          <a:xfrm flipV="1">
            <a:off x="7569200" y="774559"/>
            <a:ext cx="944826" cy="167318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49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3186D-CC8E-B1BA-C89C-50F47D950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B3F1C-4D97-492E-C8AC-86AF0F7FE1FB}"/>
              </a:ext>
            </a:extLst>
          </p:cNvPr>
          <p:cNvSpPr>
            <a:spLocks noGrp="1"/>
          </p:cNvSpPr>
          <p:nvPr>
            <p:ph type="title"/>
          </p:nvPr>
        </p:nvSpPr>
        <p:spPr>
          <a:xfrm>
            <a:off x="596900" y="-288132"/>
            <a:ext cx="10515600" cy="1325563"/>
          </a:xfrm>
        </p:spPr>
        <p:txBody>
          <a:bodyPr/>
          <a:lstStyle/>
          <a:p>
            <a:r>
              <a:rPr lang="en-US" dirty="0"/>
              <a:t>L – Bracket Y Displacement</a:t>
            </a:r>
          </a:p>
        </p:txBody>
      </p:sp>
      <p:pic>
        <p:nvPicPr>
          <p:cNvPr id="7" name="Picture 6">
            <a:extLst>
              <a:ext uri="{FF2B5EF4-FFF2-40B4-BE49-F238E27FC236}">
                <a16:creationId xmlns:a16="http://schemas.microsoft.com/office/drawing/2014/main" id="{9937F833-740B-9771-A7C9-F6927F778BBA}"/>
              </a:ext>
            </a:extLst>
          </p:cNvPr>
          <p:cNvPicPr>
            <a:picLocks noChangeAspect="1"/>
          </p:cNvPicPr>
          <p:nvPr/>
        </p:nvPicPr>
        <p:blipFill>
          <a:blip r:embed="rId2"/>
          <a:stretch>
            <a:fillRect/>
          </a:stretch>
        </p:blipFill>
        <p:spPr>
          <a:xfrm>
            <a:off x="150172" y="907935"/>
            <a:ext cx="11891655" cy="5950065"/>
          </a:xfrm>
          <a:prstGeom prst="rect">
            <a:avLst/>
          </a:prstGeom>
        </p:spPr>
      </p:pic>
    </p:spTree>
    <p:extLst>
      <p:ext uri="{BB962C8B-B14F-4D97-AF65-F5344CB8AC3E}">
        <p14:creationId xmlns:p14="http://schemas.microsoft.com/office/powerpoint/2010/main" val="1168880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518F0-FC21-1E9D-E7A0-D4A1EECA1B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FF3C2-B715-B54B-DEFF-B5AE13D2C60E}"/>
              </a:ext>
            </a:extLst>
          </p:cNvPr>
          <p:cNvSpPr>
            <a:spLocks noGrp="1"/>
          </p:cNvSpPr>
          <p:nvPr>
            <p:ph type="title"/>
          </p:nvPr>
        </p:nvSpPr>
        <p:spPr>
          <a:xfrm>
            <a:off x="596900" y="-288132"/>
            <a:ext cx="10515600" cy="1325563"/>
          </a:xfrm>
        </p:spPr>
        <p:txBody>
          <a:bodyPr/>
          <a:lstStyle/>
          <a:p>
            <a:r>
              <a:rPr lang="en-US" dirty="0"/>
              <a:t>L – Bracket Y Displacement</a:t>
            </a:r>
          </a:p>
        </p:txBody>
      </p:sp>
      <p:pic>
        <p:nvPicPr>
          <p:cNvPr id="4" name="Picture 3">
            <a:extLst>
              <a:ext uri="{FF2B5EF4-FFF2-40B4-BE49-F238E27FC236}">
                <a16:creationId xmlns:a16="http://schemas.microsoft.com/office/drawing/2014/main" id="{69B26462-495D-6492-B04C-8BAF535F252A}"/>
              </a:ext>
            </a:extLst>
          </p:cNvPr>
          <p:cNvPicPr>
            <a:picLocks noChangeAspect="1"/>
          </p:cNvPicPr>
          <p:nvPr/>
        </p:nvPicPr>
        <p:blipFill>
          <a:blip r:embed="rId2"/>
          <a:stretch>
            <a:fillRect/>
          </a:stretch>
        </p:blipFill>
        <p:spPr>
          <a:xfrm>
            <a:off x="1803179" y="973931"/>
            <a:ext cx="8585641" cy="5524784"/>
          </a:xfrm>
          <a:prstGeom prst="rect">
            <a:avLst/>
          </a:prstGeom>
        </p:spPr>
      </p:pic>
      <p:sp>
        <p:nvSpPr>
          <p:cNvPr id="3" name="Rectangle 2">
            <a:extLst>
              <a:ext uri="{FF2B5EF4-FFF2-40B4-BE49-F238E27FC236}">
                <a16:creationId xmlns:a16="http://schemas.microsoft.com/office/drawing/2014/main" id="{3C4CB58D-7647-0735-D90A-16F4C456E5DB}"/>
              </a:ext>
            </a:extLst>
          </p:cNvPr>
          <p:cNvSpPr/>
          <p:nvPr/>
        </p:nvSpPr>
        <p:spPr>
          <a:xfrm>
            <a:off x="1753392" y="6083440"/>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5" name="Straight Connector 4">
            <a:extLst>
              <a:ext uri="{FF2B5EF4-FFF2-40B4-BE49-F238E27FC236}">
                <a16:creationId xmlns:a16="http://schemas.microsoft.com/office/drawing/2014/main" id="{F8A377DE-DCED-0844-1901-730F1D48AC6F}"/>
              </a:ext>
            </a:extLst>
          </p:cNvPr>
          <p:cNvCxnSpPr>
            <a:cxnSpLocks/>
            <a:endCxn id="3" idx="0"/>
          </p:cNvCxnSpPr>
          <p:nvPr/>
        </p:nvCxnSpPr>
        <p:spPr>
          <a:xfrm flipH="1">
            <a:off x="2356246" y="5232400"/>
            <a:ext cx="971154" cy="8510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84FB147-9A62-4A67-58E0-7EA73F012DFA}"/>
              </a:ext>
            </a:extLst>
          </p:cNvPr>
          <p:cNvSpPr/>
          <p:nvPr/>
        </p:nvSpPr>
        <p:spPr>
          <a:xfrm>
            <a:off x="3641458" y="6179256"/>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8" name="Straight Connector 7">
            <a:extLst>
              <a:ext uri="{FF2B5EF4-FFF2-40B4-BE49-F238E27FC236}">
                <a16:creationId xmlns:a16="http://schemas.microsoft.com/office/drawing/2014/main" id="{82BE7A39-7CBB-1C79-EEF0-C28E41048CC5}"/>
              </a:ext>
            </a:extLst>
          </p:cNvPr>
          <p:cNvCxnSpPr>
            <a:cxnSpLocks/>
            <a:endCxn id="7" idx="0"/>
          </p:cNvCxnSpPr>
          <p:nvPr/>
        </p:nvCxnSpPr>
        <p:spPr>
          <a:xfrm flipH="1">
            <a:off x="4244312" y="5816600"/>
            <a:ext cx="564755" cy="3626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FFF4E50D-6035-0E11-9913-954B84B55492}"/>
              </a:ext>
            </a:extLst>
          </p:cNvPr>
          <p:cNvSpPr/>
          <p:nvPr/>
        </p:nvSpPr>
        <p:spPr>
          <a:xfrm>
            <a:off x="1651792" y="4657395"/>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11" name="Straight Connector 10">
            <a:extLst>
              <a:ext uri="{FF2B5EF4-FFF2-40B4-BE49-F238E27FC236}">
                <a16:creationId xmlns:a16="http://schemas.microsoft.com/office/drawing/2014/main" id="{B80D016F-B80D-FA2A-5496-4C701F4B2752}"/>
              </a:ext>
            </a:extLst>
          </p:cNvPr>
          <p:cNvCxnSpPr>
            <a:cxnSpLocks/>
          </p:cNvCxnSpPr>
          <p:nvPr/>
        </p:nvCxnSpPr>
        <p:spPr>
          <a:xfrm flipH="1" flipV="1">
            <a:off x="2857500" y="4827456"/>
            <a:ext cx="1028700" cy="27717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9C4CB543-FB29-A6CD-0D11-53194C401C1B}"/>
              </a:ext>
            </a:extLst>
          </p:cNvPr>
          <p:cNvSpPr/>
          <p:nvPr/>
        </p:nvSpPr>
        <p:spPr>
          <a:xfrm>
            <a:off x="5622658" y="5419131"/>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-0.01893</a:t>
            </a:r>
          </a:p>
        </p:txBody>
      </p:sp>
      <p:cxnSp>
        <p:nvCxnSpPr>
          <p:cNvPr id="15" name="Straight Connector 14">
            <a:extLst>
              <a:ext uri="{FF2B5EF4-FFF2-40B4-BE49-F238E27FC236}">
                <a16:creationId xmlns:a16="http://schemas.microsoft.com/office/drawing/2014/main" id="{594DC0EE-1097-A646-4A95-2C81B720FE20}"/>
              </a:ext>
            </a:extLst>
          </p:cNvPr>
          <p:cNvCxnSpPr>
            <a:cxnSpLocks/>
          </p:cNvCxnSpPr>
          <p:nvPr/>
        </p:nvCxnSpPr>
        <p:spPr>
          <a:xfrm flipV="1">
            <a:off x="5249333" y="5579533"/>
            <a:ext cx="414867" cy="16086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BF4E9776-E724-F650-DABF-E337EF0CD91D}"/>
              </a:ext>
            </a:extLst>
          </p:cNvPr>
          <p:cNvSpPr/>
          <p:nvPr/>
        </p:nvSpPr>
        <p:spPr>
          <a:xfrm>
            <a:off x="8450525" y="1037431"/>
            <a:ext cx="1205708" cy="319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-0.1931</a:t>
            </a:r>
          </a:p>
        </p:txBody>
      </p:sp>
      <p:cxnSp>
        <p:nvCxnSpPr>
          <p:cNvPr id="19" name="Straight Connector 18">
            <a:extLst>
              <a:ext uri="{FF2B5EF4-FFF2-40B4-BE49-F238E27FC236}">
                <a16:creationId xmlns:a16="http://schemas.microsoft.com/office/drawing/2014/main" id="{28CDE45B-3217-0B38-DD31-FE08004DA7D0}"/>
              </a:ext>
            </a:extLst>
          </p:cNvPr>
          <p:cNvCxnSpPr>
            <a:cxnSpLocks/>
            <a:endCxn id="18" idx="1"/>
          </p:cNvCxnSpPr>
          <p:nvPr/>
        </p:nvCxnSpPr>
        <p:spPr>
          <a:xfrm>
            <a:off x="6722533" y="1197161"/>
            <a:ext cx="1727992"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BCACFB4-DAA8-B7DF-E14F-C6B979729AC2}"/>
              </a:ext>
            </a:extLst>
          </p:cNvPr>
          <p:cNvCxnSpPr>
            <a:cxnSpLocks/>
          </p:cNvCxnSpPr>
          <p:nvPr/>
        </p:nvCxnSpPr>
        <p:spPr>
          <a:xfrm flipV="1">
            <a:off x="7518400" y="1197160"/>
            <a:ext cx="932125" cy="142179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D39BE96-9768-39D5-5055-B36121A8E086}"/>
              </a:ext>
            </a:extLst>
          </p:cNvPr>
          <p:cNvCxnSpPr>
            <a:cxnSpLocks/>
          </p:cNvCxnSpPr>
          <p:nvPr/>
        </p:nvCxnSpPr>
        <p:spPr>
          <a:xfrm flipV="1">
            <a:off x="7518400" y="1197159"/>
            <a:ext cx="932125" cy="193988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1D13696-9FE0-01B1-1504-AA0DAEF1A653}"/>
              </a:ext>
            </a:extLst>
          </p:cNvPr>
          <p:cNvCxnSpPr>
            <a:cxnSpLocks/>
          </p:cNvCxnSpPr>
          <p:nvPr/>
        </p:nvCxnSpPr>
        <p:spPr>
          <a:xfrm flipV="1">
            <a:off x="6785813" y="1195349"/>
            <a:ext cx="1664712" cy="5529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4453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B77A5-F039-AFA7-CB62-CDA53E45B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6B3FE-52C3-904D-A09F-A65E36AB0C74}"/>
              </a:ext>
            </a:extLst>
          </p:cNvPr>
          <p:cNvSpPr>
            <a:spLocks noGrp="1"/>
          </p:cNvSpPr>
          <p:nvPr>
            <p:ph type="title"/>
          </p:nvPr>
        </p:nvSpPr>
        <p:spPr>
          <a:xfrm>
            <a:off x="596900" y="-288132"/>
            <a:ext cx="10515600" cy="1325563"/>
          </a:xfrm>
        </p:spPr>
        <p:txBody>
          <a:bodyPr/>
          <a:lstStyle/>
          <a:p>
            <a:r>
              <a:rPr lang="en-US" dirty="0"/>
              <a:t>L – Bracket Z- Displacement</a:t>
            </a:r>
          </a:p>
        </p:txBody>
      </p:sp>
      <p:pic>
        <p:nvPicPr>
          <p:cNvPr id="7" name="Picture 6">
            <a:extLst>
              <a:ext uri="{FF2B5EF4-FFF2-40B4-BE49-F238E27FC236}">
                <a16:creationId xmlns:a16="http://schemas.microsoft.com/office/drawing/2014/main" id="{D244DAF7-BD9C-83C2-D887-E11635E3E830}"/>
              </a:ext>
            </a:extLst>
          </p:cNvPr>
          <p:cNvPicPr>
            <a:picLocks noChangeAspect="1"/>
          </p:cNvPicPr>
          <p:nvPr/>
        </p:nvPicPr>
        <p:blipFill>
          <a:blip r:embed="rId2"/>
          <a:stretch>
            <a:fillRect/>
          </a:stretch>
        </p:blipFill>
        <p:spPr>
          <a:xfrm>
            <a:off x="663346" y="705225"/>
            <a:ext cx="11029121" cy="5447550"/>
          </a:xfrm>
          <a:prstGeom prst="rect">
            <a:avLst/>
          </a:prstGeom>
        </p:spPr>
      </p:pic>
      <p:sp>
        <p:nvSpPr>
          <p:cNvPr id="8" name="Rectangle 7">
            <a:extLst>
              <a:ext uri="{FF2B5EF4-FFF2-40B4-BE49-F238E27FC236}">
                <a16:creationId xmlns:a16="http://schemas.microsoft.com/office/drawing/2014/main" id="{3DED208E-84FF-5CE4-CB6F-6A333919A52C}"/>
              </a:ext>
            </a:extLst>
          </p:cNvPr>
          <p:cNvSpPr/>
          <p:nvPr/>
        </p:nvSpPr>
        <p:spPr>
          <a:xfrm>
            <a:off x="596901" y="1667934"/>
            <a:ext cx="1325032" cy="14901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602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5DA3-A251-781F-965E-F707B1474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6A553-40AA-46A5-FBF8-DEFF668EEC00}"/>
              </a:ext>
            </a:extLst>
          </p:cNvPr>
          <p:cNvSpPr>
            <a:spLocks noGrp="1"/>
          </p:cNvSpPr>
          <p:nvPr>
            <p:ph type="title"/>
          </p:nvPr>
        </p:nvSpPr>
        <p:spPr>
          <a:xfrm>
            <a:off x="596900" y="-288132"/>
            <a:ext cx="10515600" cy="1325563"/>
          </a:xfrm>
        </p:spPr>
        <p:txBody>
          <a:bodyPr/>
          <a:lstStyle/>
          <a:p>
            <a:r>
              <a:rPr lang="en-US" dirty="0"/>
              <a:t>L – Bracket Z- Displacement</a:t>
            </a:r>
          </a:p>
        </p:txBody>
      </p:sp>
      <p:pic>
        <p:nvPicPr>
          <p:cNvPr id="4" name="Picture 3">
            <a:extLst>
              <a:ext uri="{FF2B5EF4-FFF2-40B4-BE49-F238E27FC236}">
                <a16:creationId xmlns:a16="http://schemas.microsoft.com/office/drawing/2014/main" id="{4FA49E66-017F-0A28-957D-2BC7CE5B4BBC}"/>
              </a:ext>
            </a:extLst>
          </p:cNvPr>
          <p:cNvPicPr>
            <a:picLocks noChangeAspect="1"/>
          </p:cNvPicPr>
          <p:nvPr/>
        </p:nvPicPr>
        <p:blipFill>
          <a:blip r:embed="rId2"/>
          <a:stretch>
            <a:fillRect/>
          </a:stretch>
        </p:blipFill>
        <p:spPr>
          <a:xfrm>
            <a:off x="1726975" y="926956"/>
            <a:ext cx="8738049" cy="5588287"/>
          </a:xfrm>
          <a:prstGeom prst="rect">
            <a:avLst/>
          </a:prstGeom>
        </p:spPr>
      </p:pic>
      <p:sp>
        <p:nvSpPr>
          <p:cNvPr id="3" name="Rectangle 2">
            <a:extLst>
              <a:ext uri="{FF2B5EF4-FFF2-40B4-BE49-F238E27FC236}">
                <a16:creationId xmlns:a16="http://schemas.microsoft.com/office/drawing/2014/main" id="{75D97281-940E-1DD8-E246-4FACEC4CB09B}"/>
              </a:ext>
            </a:extLst>
          </p:cNvPr>
          <p:cNvSpPr/>
          <p:nvPr/>
        </p:nvSpPr>
        <p:spPr>
          <a:xfrm>
            <a:off x="9402235" y="4377267"/>
            <a:ext cx="1155698" cy="2235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18828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F6A-DDEC-1214-7B6F-F43C36583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D5F3-C398-8191-2D4E-3D4E598FDEEC}"/>
              </a:ext>
            </a:extLst>
          </p:cNvPr>
          <p:cNvSpPr>
            <a:spLocks noGrp="1"/>
          </p:cNvSpPr>
          <p:nvPr>
            <p:ph type="title"/>
          </p:nvPr>
        </p:nvSpPr>
        <p:spPr>
          <a:xfrm>
            <a:off x="596900" y="-288132"/>
            <a:ext cx="10515600" cy="1325563"/>
          </a:xfrm>
        </p:spPr>
        <p:txBody>
          <a:bodyPr/>
          <a:lstStyle/>
          <a:p>
            <a:r>
              <a:rPr lang="en-US" dirty="0"/>
              <a:t>L – Bracket Von-Mises</a:t>
            </a:r>
          </a:p>
        </p:txBody>
      </p:sp>
      <p:pic>
        <p:nvPicPr>
          <p:cNvPr id="7" name="Picture 6">
            <a:extLst>
              <a:ext uri="{FF2B5EF4-FFF2-40B4-BE49-F238E27FC236}">
                <a16:creationId xmlns:a16="http://schemas.microsoft.com/office/drawing/2014/main" id="{F223C2F0-D2E5-3F6E-B4CE-E59597D07BB9}"/>
              </a:ext>
            </a:extLst>
          </p:cNvPr>
          <p:cNvPicPr>
            <a:picLocks noChangeAspect="1"/>
          </p:cNvPicPr>
          <p:nvPr/>
        </p:nvPicPr>
        <p:blipFill>
          <a:blip r:embed="rId2"/>
          <a:stretch>
            <a:fillRect/>
          </a:stretch>
        </p:blipFill>
        <p:spPr>
          <a:xfrm>
            <a:off x="998837" y="1099495"/>
            <a:ext cx="10294703" cy="5081172"/>
          </a:xfrm>
          <a:prstGeom prst="rect">
            <a:avLst/>
          </a:prstGeom>
        </p:spPr>
      </p:pic>
    </p:spTree>
    <p:extLst>
      <p:ext uri="{BB962C8B-B14F-4D97-AF65-F5344CB8AC3E}">
        <p14:creationId xmlns:p14="http://schemas.microsoft.com/office/powerpoint/2010/main" val="321198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76CEA-83AD-185A-E2D0-F74F89870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19972-1450-BE39-0203-768FA185C14A}"/>
              </a:ext>
            </a:extLst>
          </p:cNvPr>
          <p:cNvSpPr>
            <a:spLocks noGrp="1"/>
          </p:cNvSpPr>
          <p:nvPr>
            <p:ph type="title"/>
          </p:nvPr>
        </p:nvSpPr>
        <p:spPr>
          <a:xfrm>
            <a:off x="596900" y="-288132"/>
            <a:ext cx="10515600" cy="1325563"/>
          </a:xfrm>
        </p:spPr>
        <p:txBody>
          <a:bodyPr/>
          <a:lstStyle/>
          <a:p>
            <a:r>
              <a:rPr lang="en-US" dirty="0"/>
              <a:t>L – Bracket Von-Mises</a:t>
            </a:r>
          </a:p>
        </p:txBody>
      </p:sp>
      <p:pic>
        <p:nvPicPr>
          <p:cNvPr id="5" name="Picture 4">
            <a:extLst>
              <a:ext uri="{FF2B5EF4-FFF2-40B4-BE49-F238E27FC236}">
                <a16:creationId xmlns:a16="http://schemas.microsoft.com/office/drawing/2014/main" id="{7FF0E702-4494-CE06-119C-18969C68EE04}"/>
              </a:ext>
            </a:extLst>
          </p:cNvPr>
          <p:cNvPicPr>
            <a:picLocks noChangeAspect="1"/>
          </p:cNvPicPr>
          <p:nvPr/>
        </p:nvPicPr>
        <p:blipFill>
          <a:blip r:embed="rId2"/>
          <a:stretch>
            <a:fillRect/>
          </a:stretch>
        </p:blipFill>
        <p:spPr>
          <a:xfrm>
            <a:off x="1238023" y="853929"/>
            <a:ext cx="8852355" cy="5658141"/>
          </a:xfrm>
          <a:prstGeom prst="rect">
            <a:avLst/>
          </a:prstGeom>
        </p:spPr>
      </p:pic>
    </p:spTree>
    <p:extLst>
      <p:ext uri="{BB962C8B-B14F-4D97-AF65-F5344CB8AC3E}">
        <p14:creationId xmlns:p14="http://schemas.microsoft.com/office/powerpoint/2010/main" val="35194592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1D217AA-8249-FE85-6221-E420BD2972F7}"/>
              </a:ext>
            </a:extLst>
          </p:cNvPr>
          <p:cNvSpPr/>
          <p:nvPr/>
        </p:nvSpPr>
        <p:spPr>
          <a:xfrm>
            <a:off x="0" y="0"/>
            <a:ext cx="4864608" cy="384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02_newPartModel_Queso</a:t>
            </a:r>
          </a:p>
        </p:txBody>
      </p:sp>
      <p:pic>
        <p:nvPicPr>
          <p:cNvPr id="11" name="Picture 10">
            <a:extLst>
              <a:ext uri="{FF2B5EF4-FFF2-40B4-BE49-F238E27FC236}">
                <a16:creationId xmlns:a16="http://schemas.microsoft.com/office/drawing/2014/main" id="{7FF69493-9F9A-89CD-3788-CA0B0B33E999}"/>
              </a:ext>
            </a:extLst>
          </p:cNvPr>
          <p:cNvPicPr>
            <a:picLocks noChangeAspect="1"/>
          </p:cNvPicPr>
          <p:nvPr/>
        </p:nvPicPr>
        <p:blipFill>
          <a:blip r:embed="rId2"/>
          <a:stretch>
            <a:fillRect/>
          </a:stretch>
        </p:blipFill>
        <p:spPr>
          <a:xfrm>
            <a:off x="0" y="384048"/>
            <a:ext cx="5404556" cy="6473952"/>
          </a:xfrm>
          <a:prstGeom prst="rect">
            <a:avLst/>
          </a:prstGeom>
        </p:spPr>
      </p:pic>
      <p:pic>
        <p:nvPicPr>
          <p:cNvPr id="13" name="Picture 12">
            <a:extLst>
              <a:ext uri="{FF2B5EF4-FFF2-40B4-BE49-F238E27FC236}">
                <a16:creationId xmlns:a16="http://schemas.microsoft.com/office/drawing/2014/main" id="{EF54FB97-ED59-F8F0-EF3B-78F782896FF7}"/>
              </a:ext>
            </a:extLst>
          </p:cNvPr>
          <p:cNvPicPr>
            <a:picLocks noChangeAspect="1"/>
          </p:cNvPicPr>
          <p:nvPr/>
        </p:nvPicPr>
        <p:blipFill>
          <a:blip r:embed="rId3"/>
          <a:stretch>
            <a:fillRect/>
          </a:stretch>
        </p:blipFill>
        <p:spPr>
          <a:xfrm>
            <a:off x="5524388" y="384047"/>
            <a:ext cx="6389874" cy="6473951"/>
          </a:xfrm>
          <a:prstGeom prst="rect">
            <a:avLst/>
          </a:prstGeom>
        </p:spPr>
      </p:pic>
      <p:sp>
        <p:nvSpPr>
          <p:cNvPr id="14" name="Rectangle: Rounded Corners 13">
            <a:extLst>
              <a:ext uri="{FF2B5EF4-FFF2-40B4-BE49-F238E27FC236}">
                <a16:creationId xmlns:a16="http://schemas.microsoft.com/office/drawing/2014/main" id="{702350B8-633C-E53C-DC68-442A78565274}"/>
              </a:ext>
            </a:extLst>
          </p:cNvPr>
          <p:cNvSpPr/>
          <p:nvPr/>
        </p:nvSpPr>
        <p:spPr>
          <a:xfrm>
            <a:off x="6027760" y="0"/>
            <a:ext cx="4864608" cy="384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02_newPartModel</a:t>
            </a:r>
          </a:p>
        </p:txBody>
      </p:sp>
    </p:spTree>
    <p:extLst>
      <p:ext uri="{BB962C8B-B14F-4D97-AF65-F5344CB8AC3E}">
        <p14:creationId xmlns:p14="http://schemas.microsoft.com/office/powerpoint/2010/main" val="10895697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C1CA-259D-6B3D-856F-4C4BD81846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272FE4B-4C0A-A40F-118C-8F04B7BE3334}"/>
              </a:ext>
            </a:extLst>
          </p:cNvPr>
          <p:cNvPicPr>
            <a:picLocks noChangeAspect="1"/>
          </p:cNvPicPr>
          <p:nvPr/>
        </p:nvPicPr>
        <p:blipFill>
          <a:blip r:embed="rId2"/>
          <a:stretch>
            <a:fillRect/>
          </a:stretch>
        </p:blipFill>
        <p:spPr>
          <a:xfrm>
            <a:off x="2849081" y="961741"/>
            <a:ext cx="6382078" cy="5531134"/>
          </a:xfrm>
          <a:prstGeom prst="rect">
            <a:avLst/>
          </a:prstGeom>
        </p:spPr>
      </p:pic>
      <p:sp>
        <p:nvSpPr>
          <p:cNvPr id="5" name="Oval 4">
            <a:extLst>
              <a:ext uri="{FF2B5EF4-FFF2-40B4-BE49-F238E27FC236}">
                <a16:creationId xmlns:a16="http://schemas.microsoft.com/office/drawing/2014/main" id="{30C8EE40-0A64-825F-B732-A486804BA795}"/>
              </a:ext>
            </a:extLst>
          </p:cNvPr>
          <p:cNvSpPr/>
          <p:nvPr/>
        </p:nvSpPr>
        <p:spPr>
          <a:xfrm>
            <a:off x="4683760" y="5440680"/>
            <a:ext cx="650240" cy="5283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ECB0910-B66A-8D52-77BA-BEC02897605F}"/>
              </a:ext>
            </a:extLst>
          </p:cNvPr>
          <p:cNvCxnSpPr>
            <a:cxnSpLocks/>
            <a:stCxn id="5" idx="0"/>
          </p:cNvCxnSpPr>
          <p:nvPr/>
        </p:nvCxnSpPr>
        <p:spPr>
          <a:xfrm flipV="1">
            <a:off x="5008880" y="4262120"/>
            <a:ext cx="1029549" cy="11785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22B3D42-3F48-BBA0-3035-B8D16F326F5E}"/>
              </a:ext>
            </a:extLst>
          </p:cNvPr>
          <p:cNvPicPr>
            <a:picLocks noChangeAspect="1"/>
          </p:cNvPicPr>
          <p:nvPr/>
        </p:nvPicPr>
        <p:blipFill>
          <a:blip r:embed="rId3"/>
          <a:stretch>
            <a:fillRect/>
          </a:stretch>
        </p:blipFill>
        <p:spPr>
          <a:xfrm>
            <a:off x="5420935" y="2758384"/>
            <a:ext cx="1621762" cy="1503736"/>
          </a:xfrm>
          <a:prstGeom prst="rect">
            <a:avLst/>
          </a:prstGeom>
          <a:ln>
            <a:solidFill>
              <a:srgbClr val="FF0000"/>
            </a:solidFill>
          </a:ln>
        </p:spPr>
      </p:pic>
      <p:sp>
        <p:nvSpPr>
          <p:cNvPr id="13" name="Oval 12">
            <a:extLst>
              <a:ext uri="{FF2B5EF4-FFF2-40B4-BE49-F238E27FC236}">
                <a16:creationId xmlns:a16="http://schemas.microsoft.com/office/drawing/2014/main" id="{79EE1DC6-0791-125A-004F-91BF1B2B031E}"/>
              </a:ext>
            </a:extLst>
          </p:cNvPr>
          <p:cNvSpPr/>
          <p:nvPr/>
        </p:nvSpPr>
        <p:spPr>
          <a:xfrm>
            <a:off x="6151880" y="3342640"/>
            <a:ext cx="330200" cy="3352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2893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21230-1A3E-E26D-2914-A54182690E50}"/>
              </a:ext>
            </a:extLst>
          </p:cNvPr>
          <p:cNvPicPr>
            <a:picLocks noChangeAspect="1"/>
          </p:cNvPicPr>
          <p:nvPr/>
        </p:nvPicPr>
        <p:blipFill>
          <a:blip r:embed="rId2"/>
          <a:stretch>
            <a:fillRect/>
          </a:stretch>
        </p:blipFill>
        <p:spPr>
          <a:xfrm>
            <a:off x="1565210" y="524501"/>
            <a:ext cx="9747361" cy="6209051"/>
          </a:xfrm>
          <a:prstGeom prst="rect">
            <a:avLst/>
          </a:prstGeom>
        </p:spPr>
      </p:pic>
      <p:cxnSp>
        <p:nvCxnSpPr>
          <p:cNvPr id="5" name="Straight Arrow Connector 4">
            <a:extLst>
              <a:ext uri="{FF2B5EF4-FFF2-40B4-BE49-F238E27FC236}">
                <a16:creationId xmlns:a16="http://schemas.microsoft.com/office/drawing/2014/main" id="{3014A304-EF09-714D-534A-06961335B96C}"/>
              </a:ext>
            </a:extLst>
          </p:cNvPr>
          <p:cNvCxnSpPr>
            <a:cxnSpLocks/>
          </p:cNvCxnSpPr>
          <p:nvPr/>
        </p:nvCxnSpPr>
        <p:spPr>
          <a:xfrm>
            <a:off x="1695236" y="1715784"/>
            <a:ext cx="3976099" cy="1140432"/>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5E34CA7-A771-B2DE-D833-27CEE0AB8593}"/>
              </a:ext>
            </a:extLst>
          </p:cNvPr>
          <p:cNvCxnSpPr>
            <a:cxnSpLocks/>
          </p:cNvCxnSpPr>
          <p:nvPr/>
        </p:nvCxnSpPr>
        <p:spPr>
          <a:xfrm>
            <a:off x="5813461" y="4097676"/>
            <a:ext cx="4090827" cy="1275708"/>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0EA6B22-F9CB-40CE-3886-B87C2AD86CCE}"/>
              </a:ext>
            </a:extLst>
          </p:cNvPr>
          <p:cNvCxnSpPr>
            <a:cxnSpLocks/>
          </p:cNvCxnSpPr>
          <p:nvPr/>
        </p:nvCxnSpPr>
        <p:spPr>
          <a:xfrm>
            <a:off x="5671335" y="2795884"/>
            <a:ext cx="67981" cy="2212368"/>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A11BC5D-CBB6-7B35-4184-E01CF7F24C5F}"/>
              </a:ext>
            </a:extLst>
          </p:cNvPr>
          <p:cNvCxnSpPr>
            <a:cxnSpLocks/>
          </p:cNvCxnSpPr>
          <p:nvPr/>
        </p:nvCxnSpPr>
        <p:spPr>
          <a:xfrm flipV="1">
            <a:off x="5739316" y="1484616"/>
            <a:ext cx="1547008" cy="1162331"/>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85BB6132-0E0D-9B78-D65E-40A0B368C809}"/>
              </a:ext>
            </a:extLst>
          </p:cNvPr>
          <p:cNvSpPr/>
          <p:nvPr/>
        </p:nvSpPr>
        <p:spPr>
          <a:xfrm>
            <a:off x="5874680" y="1706158"/>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6</a:t>
            </a:r>
          </a:p>
        </p:txBody>
      </p:sp>
      <p:sp>
        <p:nvSpPr>
          <p:cNvPr id="19" name="Rectangle 18">
            <a:extLst>
              <a:ext uri="{FF2B5EF4-FFF2-40B4-BE49-F238E27FC236}">
                <a16:creationId xmlns:a16="http://schemas.microsoft.com/office/drawing/2014/main" id="{879EA3EC-616C-7FE7-D65C-5B6A23ACA5B5}"/>
              </a:ext>
            </a:extLst>
          </p:cNvPr>
          <p:cNvSpPr/>
          <p:nvPr/>
        </p:nvSpPr>
        <p:spPr>
          <a:xfrm>
            <a:off x="5112430" y="4047499"/>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a:t>
            </a:r>
          </a:p>
        </p:txBody>
      </p:sp>
      <p:sp>
        <p:nvSpPr>
          <p:cNvPr id="20" name="Rectangle 19">
            <a:extLst>
              <a:ext uri="{FF2B5EF4-FFF2-40B4-BE49-F238E27FC236}">
                <a16:creationId xmlns:a16="http://schemas.microsoft.com/office/drawing/2014/main" id="{F576D899-DB0F-4D16-9CBB-D44A958BC62F}"/>
              </a:ext>
            </a:extLst>
          </p:cNvPr>
          <p:cNvSpPr/>
          <p:nvPr/>
        </p:nvSpPr>
        <p:spPr>
          <a:xfrm>
            <a:off x="3683285" y="2510694"/>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21" name="Rectangle 20">
            <a:extLst>
              <a:ext uri="{FF2B5EF4-FFF2-40B4-BE49-F238E27FC236}">
                <a16:creationId xmlns:a16="http://schemas.microsoft.com/office/drawing/2014/main" id="{74780B8D-CC6E-8351-1B3E-E6610D6ED375}"/>
              </a:ext>
            </a:extLst>
          </p:cNvPr>
          <p:cNvSpPr/>
          <p:nvPr/>
        </p:nvSpPr>
        <p:spPr>
          <a:xfrm>
            <a:off x="7416235" y="5008252"/>
            <a:ext cx="442639" cy="3455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8</a:t>
            </a:r>
          </a:p>
        </p:txBody>
      </p:sp>
    </p:spTree>
    <p:extLst>
      <p:ext uri="{BB962C8B-B14F-4D97-AF65-F5344CB8AC3E}">
        <p14:creationId xmlns:p14="http://schemas.microsoft.com/office/powerpoint/2010/main" val="12817437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41C4-FDD8-1131-4A6E-4AE014050A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EAE2124-5127-9B73-6C5F-31C56355A987}"/>
              </a:ext>
            </a:extLst>
          </p:cNvPr>
          <p:cNvPicPr>
            <a:picLocks noChangeAspect="1"/>
          </p:cNvPicPr>
          <p:nvPr/>
        </p:nvPicPr>
        <p:blipFill>
          <a:blip r:embed="rId2"/>
          <a:stretch>
            <a:fillRect/>
          </a:stretch>
        </p:blipFill>
        <p:spPr>
          <a:xfrm>
            <a:off x="1203959" y="228473"/>
            <a:ext cx="9961345" cy="6401053"/>
          </a:xfrm>
          <a:prstGeom prst="rect">
            <a:avLst/>
          </a:prstGeom>
        </p:spPr>
      </p:pic>
    </p:spTree>
    <p:extLst>
      <p:ext uri="{BB962C8B-B14F-4D97-AF65-F5344CB8AC3E}">
        <p14:creationId xmlns:p14="http://schemas.microsoft.com/office/powerpoint/2010/main" val="32260005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7CCFA-7B8A-4E62-E48E-3F8421C257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54FD57-CE06-93E5-729A-0DB5BBAA43E1}"/>
              </a:ext>
            </a:extLst>
          </p:cNvPr>
          <p:cNvPicPr>
            <a:picLocks noChangeAspect="1"/>
          </p:cNvPicPr>
          <p:nvPr/>
        </p:nvPicPr>
        <p:blipFill>
          <a:blip r:embed="rId2"/>
          <a:stretch>
            <a:fillRect/>
          </a:stretch>
        </p:blipFill>
        <p:spPr>
          <a:xfrm>
            <a:off x="259881" y="563794"/>
            <a:ext cx="10085541" cy="6294206"/>
          </a:xfrm>
          <a:prstGeom prst="rect">
            <a:avLst/>
          </a:prstGeom>
        </p:spPr>
      </p:pic>
      <p:sp>
        <p:nvSpPr>
          <p:cNvPr id="6" name="Rectangle 5">
            <a:extLst>
              <a:ext uri="{FF2B5EF4-FFF2-40B4-BE49-F238E27FC236}">
                <a16:creationId xmlns:a16="http://schemas.microsoft.com/office/drawing/2014/main" id="{F794CF29-D0DB-90B9-5961-112AA72DA612}"/>
              </a:ext>
            </a:extLst>
          </p:cNvPr>
          <p:cNvSpPr/>
          <p:nvPr/>
        </p:nvSpPr>
        <p:spPr>
          <a:xfrm>
            <a:off x="1626670" y="3724978"/>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6.4037E-05</a:t>
            </a:r>
          </a:p>
          <a:p>
            <a:pPr algn="ctr"/>
            <a:r>
              <a:rPr lang="en-US" dirty="0">
                <a:solidFill>
                  <a:sysClr val="windowText" lastClr="000000"/>
                </a:solidFill>
              </a:rPr>
              <a:t>ANSYS: 6.6205E-05</a:t>
            </a:r>
          </a:p>
        </p:txBody>
      </p:sp>
      <p:cxnSp>
        <p:nvCxnSpPr>
          <p:cNvPr id="7" name="Straight Connector 6">
            <a:extLst>
              <a:ext uri="{FF2B5EF4-FFF2-40B4-BE49-F238E27FC236}">
                <a16:creationId xmlns:a16="http://schemas.microsoft.com/office/drawing/2014/main" id="{EEE4A53F-7C67-C078-27D6-54A459211E12}"/>
              </a:ext>
            </a:extLst>
          </p:cNvPr>
          <p:cNvCxnSpPr>
            <a:cxnSpLocks/>
          </p:cNvCxnSpPr>
          <p:nvPr/>
        </p:nvCxnSpPr>
        <p:spPr>
          <a:xfrm flipH="1" flipV="1">
            <a:off x="4856434" y="4100362"/>
            <a:ext cx="1168981" cy="52878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9A1E5DEB-F66D-209D-36D2-E11C93371847}"/>
              </a:ext>
            </a:extLst>
          </p:cNvPr>
          <p:cNvSpPr/>
          <p:nvPr/>
        </p:nvSpPr>
        <p:spPr>
          <a:xfrm>
            <a:off x="1086051" y="5032410"/>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6.9207E-05</a:t>
            </a:r>
          </a:p>
          <a:p>
            <a:pPr algn="ctr"/>
            <a:r>
              <a:rPr lang="en-US" dirty="0">
                <a:solidFill>
                  <a:sysClr val="windowText" lastClr="000000"/>
                </a:solidFill>
              </a:rPr>
              <a:t>ANSYS: 6.9744E-05</a:t>
            </a:r>
          </a:p>
        </p:txBody>
      </p:sp>
      <p:cxnSp>
        <p:nvCxnSpPr>
          <p:cNvPr id="12" name="Straight Connector 11">
            <a:extLst>
              <a:ext uri="{FF2B5EF4-FFF2-40B4-BE49-F238E27FC236}">
                <a16:creationId xmlns:a16="http://schemas.microsoft.com/office/drawing/2014/main" id="{12A317CC-6785-35BD-B212-485D07980E4C}"/>
              </a:ext>
            </a:extLst>
          </p:cNvPr>
          <p:cNvCxnSpPr>
            <a:cxnSpLocks/>
          </p:cNvCxnSpPr>
          <p:nvPr/>
        </p:nvCxnSpPr>
        <p:spPr>
          <a:xfrm flipH="1">
            <a:off x="4315815" y="4907280"/>
            <a:ext cx="1709600" cy="500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50166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DEE3-B3E0-8A9E-D4C7-8759530FACE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EA8C650-AEAF-26DC-1E50-103A898BC5B5}"/>
              </a:ext>
            </a:extLst>
          </p:cNvPr>
          <p:cNvPicPr>
            <a:picLocks noChangeAspect="1"/>
          </p:cNvPicPr>
          <p:nvPr/>
        </p:nvPicPr>
        <p:blipFill>
          <a:blip r:embed="rId2"/>
          <a:stretch>
            <a:fillRect/>
          </a:stretch>
        </p:blipFill>
        <p:spPr>
          <a:xfrm>
            <a:off x="-2982261" y="619811"/>
            <a:ext cx="14336061" cy="5618378"/>
          </a:xfrm>
          <a:prstGeom prst="rect">
            <a:avLst/>
          </a:prstGeom>
        </p:spPr>
      </p:pic>
    </p:spTree>
    <p:extLst>
      <p:ext uri="{BB962C8B-B14F-4D97-AF65-F5344CB8AC3E}">
        <p14:creationId xmlns:p14="http://schemas.microsoft.com/office/powerpoint/2010/main" val="19124783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0CCF-BF2E-9B46-5E50-6B861A14F2E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D3F8A9B-64C9-8053-8FA4-6CC271EBAC8D}"/>
              </a:ext>
            </a:extLst>
          </p:cNvPr>
          <p:cNvPicPr>
            <a:picLocks noChangeAspect="1"/>
          </p:cNvPicPr>
          <p:nvPr/>
        </p:nvPicPr>
        <p:blipFill>
          <a:blip r:embed="rId2"/>
          <a:stretch>
            <a:fillRect/>
          </a:stretch>
        </p:blipFill>
        <p:spPr>
          <a:xfrm>
            <a:off x="253758" y="590733"/>
            <a:ext cx="11277307" cy="5902142"/>
          </a:xfrm>
          <a:prstGeom prst="rect">
            <a:avLst/>
          </a:prstGeom>
        </p:spPr>
      </p:pic>
    </p:spTree>
    <p:extLst>
      <p:ext uri="{BB962C8B-B14F-4D97-AF65-F5344CB8AC3E}">
        <p14:creationId xmlns:p14="http://schemas.microsoft.com/office/powerpoint/2010/main" val="1342177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8BEB2-1095-104A-5128-A2657991A1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8280A0-732A-7348-C4F9-E81A9F52B14C}"/>
              </a:ext>
            </a:extLst>
          </p:cNvPr>
          <p:cNvPicPr>
            <a:picLocks noChangeAspect="1"/>
          </p:cNvPicPr>
          <p:nvPr/>
        </p:nvPicPr>
        <p:blipFill>
          <a:blip r:embed="rId2"/>
          <a:stretch>
            <a:fillRect/>
          </a:stretch>
        </p:blipFill>
        <p:spPr>
          <a:xfrm>
            <a:off x="259881" y="563794"/>
            <a:ext cx="10085541" cy="6294206"/>
          </a:xfrm>
          <a:prstGeom prst="rect">
            <a:avLst/>
          </a:prstGeom>
        </p:spPr>
      </p:pic>
      <p:sp>
        <p:nvSpPr>
          <p:cNvPr id="6" name="Rectangle 5">
            <a:extLst>
              <a:ext uri="{FF2B5EF4-FFF2-40B4-BE49-F238E27FC236}">
                <a16:creationId xmlns:a16="http://schemas.microsoft.com/office/drawing/2014/main" id="{A945008B-0281-60BA-8E11-F2592798C546}"/>
              </a:ext>
            </a:extLst>
          </p:cNvPr>
          <p:cNvSpPr/>
          <p:nvPr/>
        </p:nvSpPr>
        <p:spPr>
          <a:xfrm>
            <a:off x="1626670" y="3724978"/>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3.8165</a:t>
            </a:r>
          </a:p>
          <a:p>
            <a:pPr algn="ctr"/>
            <a:r>
              <a:rPr lang="en-US" dirty="0">
                <a:solidFill>
                  <a:sysClr val="windowText" lastClr="000000"/>
                </a:solidFill>
              </a:rPr>
              <a:t> ANSYS:	7.9909</a:t>
            </a:r>
          </a:p>
        </p:txBody>
      </p:sp>
      <p:cxnSp>
        <p:nvCxnSpPr>
          <p:cNvPr id="7" name="Straight Connector 6">
            <a:extLst>
              <a:ext uri="{FF2B5EF4-FFF2-40B4-BE49-F238E27FC236}">
                <a16:creationId xmlns:a16="http://schemas.microsoft.com/office/drawing/2014/main" id="{A7682B6B-E308-A488-CCC2-EEA8EE2850C1}"/>
              </a:ext>
            </a:extLst>
          </p:cNvPr>
          <p:cNvCxnSpPr>
            <a:cxnSpLocks/>
          </p:cNvCxnSpPr>
          <p:nvPr/>
        </p:nvCxnSpPr>
        <p:spPr>
          <a:xfrm flipH="1" flipV="1">
            <a:off x="4856434" y="4100362"/>
            <a:ext cx="1168981" cy="47163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58EF73F-B763-2843-CC85-6C951E07B75D}"/>
              </a:ext>
            </a:extLst>
          </p:cNvPr>
          <p:cNvSpPr/>
          <p:nvPr/>
        </p:nvSpPr>
        <p:spPr>
          <a:xfrm>
            <a:off x="1086051" y="5032410"/>
            <a:ext cx="3229764" cy="7278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KRATOS: 3.83027</a:t>
            </a:r>
          </a:p>
          <a:p>
            <a:pPr algn="ctr"/>
            <a:r>
              <a:rPr lang="en-US" dirty="0">
                <a:solidFill>
                  <a:sysClr val="windowText" lastClr="000000"/>
                </a:solidFill>
              </a:rPr>
              <a:t>ANSYS: 3.4942</a:t>
            </a:r>
          </a:p>
        </p:txBody>
      </p:sp>
      <p:cxnSp>
        <p:nvCxnSpPr>
          <p:cNvPr id="12" name="Straight Connector 11">
            <a:extLst>
              <a:ext uri="{FF2B5EF4-FFF2-40B4-BE49-F238E27FC236}">
                <a16:creationId xmlns:a16="http://schemas.microsoft.com/office/drawing/2014/main" id="{10C47033-CBD8-77C0-31BD-BAB9A3780184}"/>
              </a:ext>
            </a:extLst>
          </p:cNvPr>
          <p:cNvCxnSpPr>
            <a:cxnSpLocks/>
          </p:cNvCxnSpPr>
          <p:nvPr/>
        </p:nvCxnSpPr>
        <p:spPr>
          <a:xfrm flipH="1">
            <a:off x="4315815" y="4907280"/>
            <a:ext cx="1709600" cy="50051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453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79B6-5A45-F0CA-F027-A4BDF47F64C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EF4DD32-87DA-02C6-9D64-49C8A672666C}"/>
              </a:ext>
            </a:extLst>
          </p:cNvPr>
          <p:cNvPicPr>
            <a:picLocks noChangeAspect="1"/>
          </p:cNvPicPr>
          <p:nvPr/>
        </p:nvPicPr>
        <p:blipFill>
          <a:blip r:embed="rId2"/>
          <a:stretch>
            <a:fillRect/>
          </a:stretch>
        </p:blipFill>
        <p:spPr>
          <a:xfrm>
            <a:off x="1014153" y="291985"/>
            <a:ext cx="9478503" cy="6200889"/>
          </a:xfrm>
          <a:prstGeom prst="rect">
            <a:avLst/>
          </a:prstGeom>
        </p:spPr>
      </p:pic>
    </p:spTree>
    <p:extLst>
      <p:ext uri="{BB962C8B-B14F-4D97-AF65-F5344CB8AC3E}">
        <p14:creationId xmlns:p14="http://schemas.microsoft.com/office/powerpoint/2010/main" val="333132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ox with a square object on it&#10;&#10;AI-generated content may be incorrect.">
            <a:extLst>
              <a:ext uri="{FF2B5EF4-FFF2-40B4-BE49-F238E27FC236}">
                <a16:creationId xmlns:a16="http://schemas.microsoft.com/office/drawing/2014/main" id="{3B354BF9-E5DB-1668-74A6-71A53F2650B9}"/>
              </a:ext>
            </a:extLst>
          </p:cNvPr>
          <p:cNvPicPr>
            <a:picLocks noChangeAspect="1"/>
          </p:cNvPicPr>
          <p:nvPr/>
        </p:nvPicPr>
        <p:blipFill>
          <a:blip r:embed="rId2">
            <a:extLst>
              <a:ext uri="{28A0092B-C50C-407E-A947-70E740481C1C}">
                <a14:useLocalDpi xmlns:a14="http://schemas.microsoft.com/office/drawing/2010/main" val="0"/>
              </a:ext>
            </a:extLst>
          </a:blip>
          <a:srcRect l="11567" t="9156" r="22380" b="3294"/>
          <a:stretch>
            <a:fillRect/>
          </a:stretch>
        </p:blipFill>
        <p:spPr>
          <a:xfrm>
            <a:off x="3388016" y="488683"/>
            <a:ext cx="8053331" cy="6004192"/>
          </a:xfrm>
          <a:prstGeom prst="rect">
            <a:avLst/>
          </a:prstGeom>
        </p:spPr>
      </p:pic>
      <p:sp>
        <p:nvSpPr>
          <p:cNvPr id="2" name="Title 1">
            <a:extLst>
              <a:ext uri="{FF2B5EF4-FFF2-40B4-BE49-F238E27FC236}">
                <a16:creationId xmlns:a16="http://schemas.microsoft.com/office/drawing/2014/main" id="{4E25B2D4-2CD5-CAD9-7FE0-FD7F5B09E60D}"/>
              </a:ext>
            </a:extLst>
          </p:cNvPr>
          <p:cNvSpPr>
            <a:spLocks noGrp="1"/>
          </p:cNvSpPr>
          <p:nvPr>
            <p:ph type="title"/>
          </p:nvPr>
        </p:nvSpPr>
        <p:spPr>
          <a:xfrm>
            <a:off x="838200" y="365125"/>
            <a:ext cx="10515600" cy="1325563"/>
          </a:xfrm>
        </p:spPr>
        <p:txBody>
          <a:bodyPr/>
          <a:lstStyle/>
          <a:p>
            <a:r>
              <a:rPr lang="en-US" dirty="0"/>
              <a:t>Example 07</a:t>
            </a:r>
          </a:p>
        </p:txBody>
      </p:sp>
      <p:pic>
        <p:nvPicPr>
          <p:cNvPr id="4" name="Picture 3" descr="A computer generated image of a box&#10;&#10;AI-generated content may be incorrect.">
            <a:extLst>
              <a:ext uri="{FF2B5EF4-FFF2-40B4-BE49-F238E27FC236}">
                <a16:creationId xmlns:a16="http://schemas.microsoft.com/office/drawing/2014/main" id="{4E059EA0-A190-1A42-73C3-DA6E97AB428C}"/>
              </a:ext>
            </a:extLst>
          </p:cNvPr>
          <p:cNvPicPr>
            <a:picLocks noChangeAspect="1"/>
          </p:cNvPicPr>
          <p:nvPr/>
        </p:nvPicPr>
        <p:blipFill>
          <a:blip r:embed="rId3">
            <a:extLst>
              <a:ext uri="{28A0092B-C50C-407E-A947-70E740481C1C}">
                <a14:useLocalDpi xmlns:a14="http://schemas.microsoft.com/office/drawing/2010/main" val="0"/>
              </a:ext>
            </a:extLst>
          </a:blip>
          <a:srcRect l="28350" t="21600" r="21325" b="31866"/>
          <a:stretch>
            <a:fillRect/>
          </a:stretch>
        </p:blipFill>
        <p:spPr>
          <a:xfrm>
            <a:off x="469649" y="3602515"/>
            <a:ext cx="4678978" cy="243362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D43026-A06A-3CDF-3555-C4C978986846}"/>
                  </a:ext>
                </a:extLst>
              </p:cNvPr>
              <p:cNvSpPr txBox="1"/>
              <p:nvPr/>
            </p:nvSpPr>
            <p:spPr>
              <a:xfrm>
                <a:off x="3113532" y="5728812"/>
                <a:ext cx="2773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4EA72E"/>
                          </a:solidFill>
                          <a:latin typeface="Cambria Math" panose="02040503050406030204" pitchFamily="18" charset="0"/>
                        </a:rPr>
                        <m:t>𝒑</m:t>
                      </m:r>
                      <m:r>
                        <a:rPr lang="en-US" sz="2800" b="0" i="1" smtClean="0">
                          <a:solidFill>
                            <a:srgbClr val="4EA72E"/>
                          </a:solidFill>
                          <a:latin typeface="Cambria Math" panose="02040503050406030204" pitchFamily="18" charset="0"/>
                        </a:rPr>
                        <m:t>=[5.0 , 0.0, 1.0]</m:t>
                      </m:r>
                    </m:oMath>
                  </m:oMathPara>
                </a14:m>
                <a:endParaRPr lang="en-US" sz="2800" dirty="0">
                  <a:solidFill>
                    <a:srgbClr val="4EA72E"/>
                  </a:solidFill>
                </a:endParaRPr>
              </a:p>
            </p:txBody>
          </p:sp>
        </mc:Choice>
        <mc:Fallback xmlns="">
          <p:sp>
            <p:nvSpPr>
              <p:cNvPr id="3" name="TextBox 2">
                <a:extLst>
                  <a:ext uri="{FF2B5EF4-FFF2-40B4-BE49-F238E27FC236}">
                    <a16:creationId xmlns:a16="http://schemas.microsoft.com/office/drawing/2014/main" id="{1ED43026-A06A-3CDF-3555-C4C978986846}"/>
                  </a:ext>
                </a:extLst>
              </p:cNvPr>
              <p:cNvSpPr txBox="1">
                <a:spLocks noRot="1" noChangeAspect="1" noMove="1" noResize="1" noEditPoints="1" noAdjustHandles="1" noChangeArrowheads="1" noChangeShapeType="1" noTextEdit="1"/>
              </p:cNvSpPr>
              <p:nvPr/>
            </p:nvSpPr>
            <p:spPr>
              <a:xfrm>
                <a:off x="3113532" y="5728812"/>
                <a:ext cx="2773388"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33743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square object with a usb stick&#10;&#10;AI-generated content may be incorrect.">
            <a:extLst>
              <a:ext uri="{FF2B5EF4-FFF2-40B4-BE49-F238E27FC236}">
                <a16:creationId xmlns:a16="http://schemas.microsoft.com/office/drawing/2014/main" id="{1F2AD74A-7CB9-DD74-B7BB-F690B3CCCA5F}"/>
              </a:ext>
            </a:extLst>
          </p:cNvPr>
          <p:cNvPicPr>
            <a:picLocks noChangeAspect="1"/>
          </p:cNvPicPr>
          <p:nvPr/>
        </p:nvPicPr>
        <p:blipFill>
          <a:blip r:embed="rId2">
            <a:extLst>
              <a:ext uri="{28A0092B-C50C-407E-A947-70E740481C1C}">
                <a14:useLocalDpi xmlns:a14="http://schemas.microsoft.com/office/drawing/2010/main" val="0"/>
              </a:ext>
            </a:extLst>
          </a:blip>
          <a:srcRect l="27600" t="15866" r="28300" b="18401"/>
          <a:stretch>
            <a:fillRect/>
          </a:stretch>
        </p:blipFill>
        <p:spPr>
          <a:xfrm>
            <a:off x="1426465" y="1810512"/>
            <a:ext cx="5376672" cy="4507992"/>
          </a:xfrm>
          <a:prstGeom prst="rect">
            <a:avLst/>
          </a:prstGeom>
        </p:spPr>
      </p:pic>
      <p:sp>
        <p:nvSpPr>
          <p:cNvPr id="5" name="Title 1">
            <a:extLst>
              <a:ext uri="{FF2B5EF4-FFF2-40B4-BE49-F238E27FC236}">
                <a16:creationId xmlns:a16="http://schemas.microsoft.com/office/drawing/2014/main" id="{D7F87271-9832-7E5C-7CDF-52FD21F7846A}"/>
              </a:ext>
            </a:extLst>
          </p:cNvPr>
          <p:cNvSpPr>
            <a:spLocks noGrp="1"/>
          </p:cNvSpPr>
          <p:nvPr>
            <p:ph type="title"/>
          </p:nvPr>
        </p:nvSpPr>
        <p:spPr>
          <a:xfrm>
            <a:off x="838200" y="365125"/>
            <a:ext cx="10515600" cy="1325563"/>
          </a:xfrm>
        </p:spPr>
        <p:txBody>
          <a:bodyPr/>
          <a:lstStyle/>
          <a:p>
            <a:r>
              <a:rPr lang="en-US" dirty="0"/>
              <a:t>Example 07</a:t>
            </a:r>
          </a:p>
        </p:txBody>
      </p:sp>
      <p:sp>
        <p:nvSpPr>
          <p:cNvPr id="6" name="TextBox 5">
            <a:extLst>
              <a:ext uri="{FF2B5EF4-FFF2-40B4-BE49-F238E27FC236}">
                <a16:creationId xmlns:a16="http://schemas.microsoft.com/office/drawing/2014/main" id="{8C005EBC-2BAD-B18B-BB9D-6A273B923723}"/>
              </a:ext>
            </a:extLst>
          </p:cNvPr>
          <p:cNvSpPr txBox="1"/>
          <p:nvPr/>
        </p:nvSpPr>
        <p:spPr>
          <a:xfrm>
            <a:off x="5666233" y="2613563"/>
            <a:ext cx="5687567" cy="646331"/>
          </a:xfrm>
          <a:prstGeom prst="rect">
            <a:avLst/>
          </a:prstGeom>
          <a:noFill/>
        </p:spPr>
        <p:txBody>
          <a:bodyPr wrap="square" rtlCol="0">
            <a:spAutoFit/>
          </a:bodyPr>
          <a:lstStyle/>
          <a:p>
            <a:r>
              <a:rPr lang="en-US" b="1" dirty="0"/>
              <a:t>Stress singularity at the re-entrant corners. No meaning on interpreting the results on the interface</a:t>
            </a:r>
          </a:p>
        </p:txBody>
      </p:sp>
      <p:cxnSp>
        <p:nvCxnSpPr>
          <p:cNvPr id="11" name="Straight Arrow Connector 10">
            <a:extLst>
              <a:ext uri="{FF2B5EF4-FFF2-40B4-BE49-F238E27FC236}">
                <a16:creationId xmlns:a16="http://schemas.microsoft.com/office/drawing/2014/main" id="{7123CFE5-CEBA-375E-FD0A-DD72FCC2FC99}"/>
              </a:ext>
            </a:extLst>
          </p:cNvPr>
          <p:cNvCxnSpPr>
            <a:cxnSpLocks/>
            <a:stCxn id="6" idx="2"/>
          </p:cNvCxnSpPr>
          <p:nvPr/>
        </p:nvCxnSpPr>
        <p:spPr>
          <a:xfrm flipH="1">
            <a:off x="5129784" y="3259894"/>
            <a:ext cx="3380233" cy="804614"/>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643706D1-BA88-F702-5D4F-2EAE45F138D7}"/>
              </a:ext>
            </a:extLst>
          </p:cNvPr>
          <p:cNvSpPr txBox="1"/>
          <p:nvPr/>
        </p:nvSpPr>
        <p:spPr>
          <a:xfrm>
            <a:off x="7851649" y="4612207"/>
            <a:ext cx="3319272" cy="646331"/>
          </a:xfrm>
          <a:prstGeom prst="rect">
            <a:avLst/>
          </a:prstGeom>
          <a:noFill/>
        </p:spPr>
        <p:txBody>
          <a:bodyPr wrap="square" rtlCol="0">
            <a:spAutoFit/>
          </a:bodyPr>
          <a:lstStyle/>
          <a:p>
            <a:r>
              <a:rPr lang="en-US" b="1" dirty="0"/>
              <a:t>It’s better to interpret the results on the tip</a:t>
            </a:r>
          </a:p>
        </p:txBody>
      </p:sp>
      <p:cxnSp>
        <p:nvCxnSpPr>
          <p:cNvPr id="15" name="Straight Arrow Connector 14">
            <a:extLst>
              <a:ext uri="{FF2B5EF4-FFF2-40B4-BE49-F238E27FC236}">
                <a16:creationId xmlns:a16="http://schemas.microsoft.com/office/drawing/2014/main" id="{D25A2D27-5120-B630-90AE-6BD87B5E21BE}"/>
              </a:ext>
            </a:extLst>
          </p:cNvPr>
          <p:cNvCxnSpPr>
            <a:cxnSpLocks/>
          </p:cNvCxnSpPr>
          <p:nvPr/>
        </p:nvCxnSpPr>
        <p:spPr>
          <a:xfrm flipH="1">
            <a:off x="5966461" y="4885568"/>
            <a:ext cx="1903476" cy="61187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20866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DD1E8-657D-A281-85EC-B54B11A4DB04}"/>
              </a:ext>
            </a:extLst>
          </p:cNvPr>
          <p:cNvGrpSpPr/>
          <p:nvPr/>
        </p:nvGrpSpPr>
        <p:grpSpPr>
          <a:xfrm>
            <a:off x="0" y="662781"/>
            <a:ext cx="7307820" cy="6165254"/>
            <a:chOff x="2034483" y="346373"/>
            <a:chExt cx="7307820" cy="6165254"/>
          </a:xfrm>
        </p:grpSpPr>
        <p:pic>
          <p:nvPicPr>
            <p:cNvPr id="4" name="Picture 3">
              <a:extLst>
                <a:ext uri="{FF2B5EF4-FFF2-40B4-BE49-F238E27FC236}">
                  <a16:creationId xmlns:a16="http://schemas.microsoft.com/office/drawing/2014/main" id="{157C375F-83EC-0751-1C1B-5918B0464C96}"/>
                </a:ext>
              </a:extLst>
            </p:cNvPr>
            <p:cNvPicPr>
              <a:picLocks noChangeAspect="1"/>
            </p:cNvPicPr>
            <p:nvPr/>
          </p:nvPicPr>
          <p:blipFill>
            <a:blip r:embed="rId2"/>
            <a:stretch>
              <a:fillRect/>
            </a:stretch>
          </p:blipFill>
          <p:spPr>
            <a:xfrm>
              <a:off x="2034483" y="346373"/>
              <a:ext cx="7307820" cy="6165254"/>
            </a:xfrm>
            <a:prstGeom prst="rect">
              <a:avLst/>
            </a:prstGeom>
          </p:spPr>
        </p:pic>
        <p:sp>
          <p:nvSpPr>
            <p:cNvPr id="5" name="Rectangle 4">
              <a:extLst>
                <a:ext uri="{FF2B5EF4-FFF2-40B4-BE49-F238E27FC236}">
                  <a16:creationId xmlns:a16="http://schemas.microsoft.com/office/drawing/2014/main" id="{15027ED5-693D-B26E-6AAB-00E4955510AD}"/>
                </a:ext>
              </a:extLst>
            </p:cNvPr>
            <p:cNvSpPr/>
            <p:nvPr/>
          </p:nvSpPr>
          <p:spPr>
            <a:xfrm>
              <a:off x="7188191" y="1084459"/>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3.8125E-05</a:t>
              </a:r>
            </a:p>
            <a:p>
              <a:pPr algn="ctr"/>
              <a:r>
                <a:rPr lang="en-US" dirty="0">
                  <a:solidFill>
                    <a:schemeClr val="tx1"/>
                  </a:solidFill>
                </a:rPr>
                <a:t>max = 2.4886e-04</a:t>
              </a:r>
            </a:p>
          </p:txBody>
        </p:sp>
      </p:grpSp>
      <p:sp>
        <p:nvSpPr>
          <p:cNvPr id="6" name="Title 1">
            <a:extLst>
              <a:ext uri="{FF2B5EF4-FFF2-40B4-BE49-F238E27FC236}">
                <a16:creationId xmlns:a16="http://schemas.microsoft.com/office/drawing/2014/main" id="{563B6F8B-6E2D-76F6-D3B6-96F074FA4434}"/>
              </a:ext>
            </a:extLst>
          </p:cNvPr>
          <p:cNvSpPr>
            <a:spLocks noGrp="1"/>
          </p:cNvSpPr>
          <p:nvPr>
            <p:ph type="title"/>
          </p:nvPr>
        </p:nvSpPr>
        <p:spPr>
          <a:xfrm>
            <a:off x="1304544" y="0"/>
            <a:ext cx="10515600" cy="1325563"/>
          </a:xfrm>
          <a:solidFill>
            <a:schemeClr val="bg1"/>
          </a:solidFill>
        </p:spPr>
        <p:txBody>
          <a:bodyPr/>
          <a:lstStyle/>
          <a:p>
            <a:r>
              <a:rPr lang="en-US" dirty="0"/>
              <a:t>Example 07 – Displacement X</a:t>
            </a:r>
          </a:p>
        </p:txBody>
      </p:sp>
      <p:graphicFrame>
        <p:nvGraphicFramePr>
          <p:cNvPr id="8" name="Table 7">
            <a:extLst>
              <a:ext uri="{FF2B5EF4-FFF2-40B4-BE49-F238E27FC236}">
                <a16:creationId xmlns:a16="http://schemas.microsoft.com/office/drawing/2014/main" id="{FB5D22ED-BA57-B021-47F2-5D3B1DABB062}"/>
              </a:ext>
            </a:extLst>
          </p:cNvPr>
          <p:cNvGraphicFramePr>
            <a:graphicFrameLocks noGrp="1"/>
          </p:cNvGraphicFramePr>
          <p:nvPr>
            <p:extLst>
              <p:ext uri="{D42A27DB-BD31-4B8C-83A1-F6EECF244321}">
                <p14:modId xmlns:p14="http://schemas.microsoft.com/office/powerpoint/2010/main" val="2746142274"/>
              </p:ext>
            </p:extLst>
          </p:nvPr>
        </p:nvGraphicFramePr>
        <p:xfrm>
          <a:off x="7512304" y="2593439"/>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X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a:t>
                      </a:r>
                    </a:p>
                  </a:txBody>
                  <a:tcPr/>
                </a:tc>
                <a:tc>
                  <a:txBody>
                    <a:bodyPr/>
                    <a:lstStyle/>
                    <a:p>
                      <a:r>
                        <a:rPr lang="en-US" dirty="0">
                          <a:solidFill>
                            <a:schemeClr val="tx1"/>
                          </a:solidFill>
                        </a:rPr>
                        <a:t>2.4886E-04</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a:t>
                      </a:r>
                    </a:p>
                  </a:txBody>
                  <a:tcPr/>
                </a:tc>
                <a:tc>
                  <a:txBody>
                    <a:bodyPr/>
                    <a:lstStyle/>
                    <a:p>
                      <a:r>
                        <a:rPr lang="en-US" dirty="0"/>
                        <a:t>2.5240E-04</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2.3460E-04</a:t>
                      </a:r>
                    </a:p>
                  </a:txBody>
                  <a:tcPr/>
                </a:tc>
                <a:extLst>
                  <a:ext uri="{0D108BD9-81ED-4DB2-BD59-A6C34878D82A}">
                    <a16:rowId xmlns:a16="http://schemas.microsoft.com/office/drawing/2014/main" val="1799906649"/>
                  </a:ext>
                </a:extLst>
              </a:tr>
            </a:tbl>
          </a:graphicData>
        </a:graphic>
      </p:graphicFrame>
      <p:sp>
        <p:nvSpPr>
          <p:cNvPr id="9" name="TextBox 8">
            <a:extLst>
              <a:ext uri="{FF2B5EF4-FFF2-40B4-BE49-F238E27FC236}">
                <a16:creationId xmlns:a16="http://schemas.microsoft.com/office/drawing/2014/main" id="{3CAF2230-8052-D8AF-4D57-9AF1907802BD}"/>
              </a:ext>
            </a:extLst>
          </p:cNvPr>
          <p:cNvSpPr txBox="1"/>
          <p:nvPr/>
        </p:nvSpPr>
        <p:spPr>
          <a:xfrm>
            <a:off x="7512304" y="4619956"/>
            <a:ext cx="4606544" cy="1754326"/>
          </a:xfrm>
          <a:prstGeom prst="rect">
            <a:avLst/>
          </a:prstGeom>
          <a:solidFill>
            <a:schemeClr val="bg1"/>
          </a:solidFill>
        </p:spPr>
        <p:txBody>
          <a:bodyPr wrap="square" rtlCol="0">
            <a:spAutoFit/>
          </a:bodyPr>
          <a:lstStyle/>
          <a:p>
            <a:r>
              <a:rPr lang="en-US" sz="2000" dirty="0"/>
              <a:t>For </a:t>
            </a:r>
            <a:r>
              <a:rPr lang="en-US" sz="2000" dirty="0" err="1"/>
              <a:t>ansys</a:t>
            </a:r>
            <a:r>
              <a:rPr lang="en-US" sz="2000" dirty="0"/>
              <a:t> the displacements along the tip vary a little bit but they close to 2.5240E-04 (you can verify in the next slid)</a:t>
            </a:r>
          </a:p>
          <a:p>
            <a:endParaRPr lang="en-US" sz="2800" dirty="0"/>
          </a:p>
        </p:txBody>
      </p:sp>
    </p:spTree>
    <p:extLst>
      <p:ext uri="{BB962C8B-B14F-4D97-AF65-F5344CB8AC3E}">
        <p14:creationId xmlns:p14="http://schemas.microsoft.com/office/powerpoint/2010/main" val="1190294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06C64C-B5E6-2C54-E3CB-7BFD0B4649AC}"/>
              </a:ext>
            </a:extLst>
          </p:cNvPr>
          <p:cNvPicPr>
            <a:picLocks noChangeAspect="1"/>
          </p:cNvPicPr>
          <p:nvPr/>
        </p:nvPicPr>
        <p:blipFill>
          <a:blip r:embed="rId2"/>
          <a:stretch>
            <a:fillRect/>
          </a:stretch>
        </p:blipFill>
        <p:spPr>
          <a:xfrm>
            <a:off x="-149241" y="506776"/>
            <a:ext cx="12490481" cy="6191480"/>
          </a:xfrm>
          <a:prstGeom prst="rect">
            <a:avLst/>
          </a:prstGeom>
        </p:spPr>
      </p:pic>
      <p:sp>
        <p:nvSpPr>
          <p:cNvPr id="7" name="Title 1">
            <a:extLst>
              <a:ext uri="{FF2B5EF4-FFF2-40B4-BE49-F238E27FC236}">
                <a16:creationId xmlns:a16="http://schemas.microsoft.com/office/drawing/2014/main" id="{4C684AD0-54AD-0381-F1FA-1B4515462EC5}"/>
              </a:ext>
            </a:extLst>
          </p:cNvPr>
          <p:cNvSpPr>
            <a:spLocks noGrp="1"/>
          </p:cNvSpPr>
          <p:nvPr>
            <p:ph type="title"/>
          </p:nvPr>
        </p:nvSpPr>
        <p:spPr>
          <a:xfrm>
            <a:off x="1304544" y="0"/>
            <a:ext cx="10515600" cy="1325563"/>
          </a:xfrm>
          <a:solidFill>
            <a:srgbClr val="FFFFFF"/>
          </a:solidFill>
        </p:spPr>
        <p:txBody>
          <a:bodyPr/>
          <a:lstStyle/>
          <a:p>
            <a:r>
              <a:rPr lang="en-US" dirty="0"/>
              <a:t>Example 07 – Displacement X</a:t>
            </a:r>
          </a:p>
        </p:txBody>
      </p:sp>
      <p:sp>
        <p:nvSpPr>
          <p:cNvPr id="4" name="TextBox 3">
            <a:extLst>
              <a:ext uri="{FF2B5EF4-FFF2-40B4-BE49-F238E27FC236}">
                <a16:creationId xmlns:a16="http://schemas.microsoft.com/office/drawing/2014/main" id="{A8990F13-9D02-F317-BE80-C575918C28A4}"/>
              </a:ext>
            </a:extLst>
          </p:cNvPr>
          <p:cNvSpPr txBox="1"/>
          <p:nvPr/>
        </p:nvSpPr>
        <p:spPr>
          <a:xfrm>
            <a:off x="6982968" y="2580749"/>
            <a:ext cx="4675632" cy="954107"/>
          </a:xfrm>
          <a:prstGeom prst="rect">
            <a:avLst/>
          </a:prstGeom>
          <a:solidFill>
            <a:schemeClr val="bg1"/>
          </a:solidFill>
        </p:spPr>
        <p:txBody>
          <a:bodyPr wrap="square" rtlCol="0">
            <a:spAutoFit/>
          </a:bodyPr>
          <a:lstStyle/>
          <a:p>
            <a:r>
              <a:rPr lang="en-US" sz="2800" b="1" dirty="0"/>
              <a:t>Nodes are taken on the mid-surface!</a:t>
            </a:r>
          </a:p>
        </p:txBody>
      </p:sp>
    </p:spTree>
    <p:extLst>
      <p:ext uri="{BB962C8B-B14F-4D97-AF65-F5344CB8AC3E}">
        <p14:creationId xmlns:p14="http://schemas.microsoft.com/office/powerpoint/2010/main" val="656347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F8601-1FF4-E1EB-8343-231142AB5758}"/>
              </a:ext>
            </a:extLst>
          </p:cNvPr>
          <p:cNvPicPr>
            <a:picLocks noChangeAspect="1"/>
          </p:cNvPicPr>
          <p:nvPr/>
        </p:nvPicPr>
        <p:blipFill>
          <a:blip r:embed="rId2"/>
          <a:stretch>
            <a:fillRect/>
          </a:stretch>
        </p:blipFill>
        <p:spPr>
          <a:xfrm>
            <a:off x="408390" y="1208968"/>
            <a:ext cx="11700741" cy="4993528"/>
          </a:xfrm>
          <a:prstGeom prst="rect">
            <a:avLst/>
          </a:prstGeom>
        </p:spPr>
      </p:pic>
      <p:sp>
        <p:nvSpPr>
          <p:cNvPr id="4" name="Title 1">
            <a:extLst>
              <a:ext uri="{FF2B5EF4-FFF2-40B4-BE49-F238E27FC236}">
                <a16:creationId xmlns:a16="http://schemas.microsoft.com/office/drawing/2014/main" id="{2045E05A-C2C1-C8F3-6293-5A573C02C7A7}"/>
              </a:ext>
            </a:extLst>
          </p:cNvPr>
          <p:cNvSpPr txBox="1">
            <a:spLocks/>
          </p:cNvSpPr>
          <p:nvPr/>
        </p:nvSpPr>
        <p:spPr>
          <a:xfrm>
            <a:off x="130454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Example 07 – Displacement X</a:t>
            </a:r>
            <a:endParaRPr lang="en-US" dirty="0"/>
          </a:p>
        </p:txBody>
      </p:sp>
    </p:spTree>
    <p:extLst>
      <p:ext uri="{BB962C8B-B14F-4D97-AF65-F5344CB8AC3E}">
        <p14:creationId xmlns:p14="http://schemas.microsoft.com/office/powerpoint/2010/main" val="1555928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6DA0E-2DB0-0DED-39CA-271F80B1D6C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FD727FF-570C-48B3-A74C-99E70A1AC7C3}"/>
              </a:ext>
            </a:extLst>
          </p:cNvPr>
          <p:cNvSpPr>
            <a:spLocks noGrp="1"/>
          </p:cNvSpPr>
          <p:nvPr>
            <p:ph type="title"/>
          </p:nvPr>
        </p:nvSpPr>
        <p:spPr>
          <a:xfrm>
            <a:off x="1304544" y="0"/>
            <a:ext cx="10515600" cy="1325563"/>
          </a:xfrm>
        </p:spPr>
        <p:txBody>
          <a:bodyPr/>
          <a:lstStyle/>
          <a:p>
            <a:r>
              <a:rPr lang="en-US" dirty="0"/>
              <a:t>Example 07 – Displacement Z</a:t>
            </a:r>
          </a:p>
        </p:txBody>
      </p:sp>
      <p:pic>
        <p:nvPicPr>
          <p:cNvPr id="3" name="Picture 2">
            <a:extLst>
              <a:ext uri="{FF2B5EF4-FFF2-40B4-BE49-F238E27FC236}">
                <a16:creationId xmlns:a16="http://schemas.microsoft.com/office/drawing/2014/main" id="{37392BB0-88CF-2890-FE4D-F3F32E4F1DB7}"/>
              </a:ext>
            </a:extLst>
          </p:cNvPr>
          <p:cNvPicPr>
            <a:picLocks noChangeAspect="1"/>
          </p:cNvPicPr>
          <p:nvPr/>
        </p:nvPicPr>
        <p:blipFill>
          <a:blip r:embed="rId2"/>
          <a:stretch>
            <a:fillRect/>
          </a:stretch>
        </p:blipFill>
        <p:spPr>
          <a:xfrm>
            <a:off x="568361" y="1211321"/>
            <a:ext cx="6026460" cy="5112013"/>
          </a:xfrm>
          <a:prstGeom prst="rect">
            <a:avLst/>
          </a:prstGeom>
        </p:spPr>
      </p:pic>
      <p:sp>
        <p:nvSpPr>
          <p:cNvPr id="2" name="Rectangle 1">
            <a:extLst>
              <a:ext uri="{FF2B5EF4-FFF2-40B4-BE49-F238E27FC236}">
                <a16:creationId xmlns:a16="http://schemas.microsoft.com/office/drawing/2014/main" id="{ADEE4805-8004-878F-AE21-B77239DE7574}"/>
              </a:ext>
            </a:extLst>
          </p:cNvPr>
          <p:cNvSpPr/>
          <p:nvPr/>
        </p:nvSpPr>
        <p:spPr>
          <a:xfrm>
            <a:off x="4562629" y="1490480"/>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2.2890E-04</a:t>
            </a:r>
          </a:p>
          <a:p>
            <a:pPr algn="ctr"/>
            <a:r>
              <a:rPr lang="en-US" dirty="0">
                <a:solidFill>
                  <a:schemeClr val="tx1"/>
                </a:solidFill>
              </a:rPr>
              <a:t>max = 1.1033E-02</a:t>
            </a:r>
          </a:p>
        </p:txBody>
      </p:sp>
      <p:graphicFrame>
        <p:nvGraphicFramePr>
          <p:cNvPr id="4" name="Table 3">
            <a:extLst>
              <a:ext uri="{FF2B5EF4-FFF2-40B4-BE49-F238E27FC236}">
                <a16:creationId xmlns:a16="http://schemas.microsoft.com/office/drawing/2014/main" id="{2BBE9054-91B3-BC0D-BBBB-5869E8EC6096}"/>
              </a:ext>
            </a:extLst>
          </p:cNvPr>
          <p:cNvGraphicFramePr>
            <a:graphicFrameLocks noGrp="1"/>
          </p:cNvGraphicFramePr>
          <p:nvPr>
            <p:extLst>
              <p:ext uri="{D42A27DB-BD31-4B8C-83A1-F6EECF244321}">
                <p14:modId xmlns:p14="http://schemas.microsoft.com/office/powerpoint/2010/main" val="2923998608"/>
              </p:ext>
            </p:extLst>
          </p:nvPr>
        </p:nvGraphicFramePr>
        <p:xfrm>
          <a:off x="7017095" y="2283967"/>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Z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 coupling</a:t>
                      </a:r>
                    </a:p>
                  </a:txBody>
                  <a:tcPr/>
                </a:tc>
                <a:tc>
                  <a:txBody>
                    <a:bodyPr/>
                    <a:lstStyle/>
                    <a:p>
                      <a:r>
                        <a:rPr lang="en-US" dirty="0">
                          <a:solidFill>
                            <a:schemeClr val="tx1"/>
                          </a:solidFill>
                        </a:rPr>
                        <a:t>1.1033E-02</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 </a:t>
                      </a:r>
                    </a:p>
                  </a:txBody>
                  <a:tcPr/>
                </a:tc>
                <a:tc>
                  <a:txBody>
                    <a:bodyPr/>
                    <a:lstStyle/>
                    <a:p>
                      <a:r>
                        <a:rPr lang="en-US" dirty="0"/>
                        <a:t>1.2303E-02</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1.0724E-02</a:t>
                      </a:r>
                    </a:p>
                  </a:txBody>
                  <a:tcPr/>
                </a:tc>
                <a:extLst>
                  <a:ext uri="{0D108BD9-81ED-4DB2-BD59-A6C34878D82A}">
                    <a16:rowId xmlns:a16="http://schemas.microsoft.com/office/drawing/2014/main" val="1799906649"/>
                  </a:ext>
                </a:extLst>
              </a:tr>
            </a:tbl>
          </a:graphicData>
        </a:graphic>
      </p:graphicFrame>
    </p:spTree>
    <p:extLst>
      <p:ext uri="{BB962C8B-B14F-4D97-AF65-F5344CB8AC3E}">
        <p14:creationId xmlns:p14="http://schemas.microsoft.com/office/powerpoint/2010/main" val="7391517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D7943-1C11-9CFD-036E-6BBA54A3B4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00F19A-C559-B7D1-D6F8-ABECCDEC8B95}"/>
              </a:ext>
            </a:extLst>
          </p:cNvPr>
          <p:cNvPicPr>
            <a:picLocks noChangeAspect="1"/>
          </p:cNvPicPr>
          <p:nvPr/>
        </p:nvPicPr>
        <p:blipFill>
          <a:blip r:embed="rId2"/>
          <a:stretch>
            <a:fillRect/>
          </a:stretch>
        </p:blipFill>
        <p:spPr>
          <a:xfrm>
            <a:off x="-1508760" y="359169"/>
            <a:ext cx="13016257" cy="6498831"/>
          </a:xfrm>
          <a:prstGeom prst="rect">
            <a:avLst/>
          </a:prstGeom>
        </p:spPr>
      </p:pic>
      <p:sp>
        <p:nvSpPr>
          <p:cNvPr id="10" name="Title 1">
            <a:extLst>
              <a:ext uri="{FF2B5EF4-FFF2-40B4-BE49-F238E27FC236}">
                <a16:creationId xmlns:a16="http://schemas.microsoft.com/office/drawing/2014/main" id="{8F1C0F53-650D-6DC4-3480-6E9DF1539403}"/>
              </a:ext>
            </a:extLst>
          </p:cNvPr>
          <p:cNvSpPr txBox="1">
            <a:spLocks/>
          </p:cNvSpPr>
          <p:nvPr/>
        </p:nvSpPr>
        <p:spPr>
          <a:xfrm>
            <a:off x="0" y="0"/>
            <a:ext cx="11820144" cy="1325563"/>
          </a:xfrm>
          <a:prstGeom prst="rect">
            <a:avLst/>
          </a:prstGeom>
          <a:solidFill>
            <a:srgbClr val="FFFF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07 – Displacement Z</a:t>
            </a:r>
          </a:p>
        </p:txBody>
      </p:sp>
      <p:sp>
        <p:nvSpPr>
          <p:cNvPr id="2" name="TextBox 1">
            <a:extLst>
              <a:ext uri="{FF2B5EF4-FFF2-40B4-BE49-F238E27FC236}">
                <a16:creationId xmlns:a16="http://schemas.microsoft.com/office/drawing/2014/main" id="{99D4E76D-9A90-CF14-3955-ABDFBDACF903}"/>
              </a:ext>
            </a:extLst>
          </p:cNvPr>
          <p:cNvSpPr txBox="1"/>
          <p:nvPr/>
        </p:nvSpPr>
        <p:spPr>
          <a:xfrm>
            <a:off x="6288024" y="1684732"/>
            <a:ext cx="4675632" cy="954107"/>
          </a:xfrm>
          <a:prstGeom prst="rect">
            <a:avLst/>
          </a:prstGeom>
          <a:solidFill>
            <a:schemeClr val="bg1"/>
          </a:solidFill>
        </p:spPr>
        <p:txBody>
          <a:bodyPr wrap="square" rtlCol="0">
            <a:spAutoFit/>
          </a:bodyPr>
          <a:lstStyle/>
          <a:p>
            <a:r>
              <a:rPr lang="en-US" sz="2800" b="1" dirty="0"/>
              <a:t>Nodes are taken on the mid-surface!</a:t>
            </a:r>
          </a:p>
        </p:txBody>
      </p:sp>
    </p:spTree>
    <p:extLst>
      <p:ext uri="{BB962C8B-B14F-4D97-AF65-F5344CB8AC3E}">
        <p14:creationId xmlns:p14="http://schemas.microsoft.com/office/powerpoint/2010/main" val="3959689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00979-3755-871C-8F45-AEC43D7DE182}"/>
              </a:ext>
            </a:extLst>
          </p:cNvPr>
          <p:cNvPicPr>
            <a:picLocks noChangeAspect="1"/>
          </p:cNvPicPr>
          <p:nvPr/>
        </p:nvPicPr>
        <p:blipFill>
          <a:blip r:embed="rId2"/>
          <a:stretch>
            <a:fillRect/>
          </a:stretch>
        </p:blipFill>
        <p:spPr>
          <a:xfrm>
            <a:off x="352163" y="1955864"/>
            <a:ext cx="11001637" cy="4463224"/>
          </a:xfrm>
          <a:prstGeom prst="rect">
            <a:avLst/>
          </a:prstGeom>
        </p:spPr>
      </p:pic>
      <p:sp>
        <p:nvSpPr>
          <p:cNvPr id="5" name="Title 1">
            <a:extLst>
              <a:ext uri="{FF2B5EF4-FFF2-40B4-BE49-F238E27FC236}">
                <a16:creationId xmlns:a16="http://schemas.microsoft.com/office/drawing/2014/main" id="{2A3A745C-3931-E91F-F176-873B5C160439}"/>
              </a:ext>
            </a:extLst>
          </p:cNvPr>
          <p:cNvSpPr txBox="1">
            <a:spLocks/>
          </p:cNvSpPr>
          <p:nvPr/>
        </p:nvSpPr>
        <p:spPr>
          <a:xfrm>
            <a:off x="371856" y="283464"/>
            <a:ext cx="11820144" cy="1325563"/>
          </a:xfrm>
          <a:prstGeom prst="rect">
            <a:avLst/>
          </a:prstGeom>
          <a:solidFill>
            <a:srgbClr val="FFFF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07 – Displacement Z</a:t>
            </a:r>
          </a:p>
        </p:txBody>
      </p:sp>
    </p:spTree>
    <p:extLst>
      <p:ext uri="{BB962C8B-B14F-4D97-AF65-F5344CB8AC3E}">
        <p14:creationId xmlns:p14="http://schemas.microsoft.com/office/powerpoint/2010/main" val="400537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EB27-7B6E-3A47-1276-B3C690AC38FC}"/>
              </a:ext>
            </a:extLst>
          </p:cNvPr>
          <p:cNvSpPr>
            <a:spLocks noGrp="1"/>
          </p:cNvSpPr>
          <p:nvPr>
            <p:ph type="title"/>
          </p:nvPr>
        </p:nvSpPr>
        <p:spPr/>
        <p:txBody>
          <a:bodyPr/>
          <a:lstStyle/>
          <a:p>
            <a:r>
              <a:rPr lang="en-US" dirty="0"/>
              <a:t>Example 07 – Von Mises</a:t>
            </a:r>
          </a:p>
        </p:txBody>
      </p:sp>
      <p:pic>
        <p:nvPicPr>
          <p:cNvPr id="4" name="Picture 3">
            <a:extLst>
              <a:ext uri="{FF2B5EF4-FFF2-40B4-BE49-F238E27FC236}">
                <a16:creationId xmlns:a16="http://schemas.microsoft.com/office/drawing/2014/main" id="{3C71B583-6ADE-18E5-9631-1CDA77D9EDAA}"/>
              </a:ext>
            </a:extLst>
          </p:cNvPr>
          <p:cNvPicPr>
            <a:picLocks noChangeAspect="1"/>
          </p:cNvPicPr>
          <p:nvPr/>
        </p:nvPicPr>
        <p:blipFill>
          <a:blip r:embed="rId2"/>
          <a:stretch>
            <a:fillRect/>
          </a:stretch>
        </p:blipFill>
        <p:spPr>
          <a:xfrm>
            <a:off x="6774893" y="319088"/>
            <a:ext cx="6742399" cy="2743200"/>
          </a:xfrm>
          <a:prstGeom prst="rect">
            <a:avLst/>
          </a:prstGeom>
        </p:spPr>
      </p:pic>
      <p:pic>
        <p:nvPicPr>
          <p:cNvPr id="6" name="Picture 5">
            <a:extLst>
              <a:ext uri="{FF2B5EF4-FFF2-40B4-BE49-F238E27FC236}">
                <a16:creationId xmlns:a16="http://schemas.microsoft.com/office/drawing/2014/main" id="{F8E364CD-04B9-E1D1-3DB6-9E4613C76FBE}"/>
              </a:ext>
            </a:extLst>
          </p:cNvPr>
          <p:cNvPicPr>
            <a:picLocks noChangeAspect="1"/>
          </p:cNvPicPr>
          <p:nvPr/>
        </p:nvPicPr>
        <p:blipFill>
          <a:blip r:embed="rId3"/>
          <a:stretch>
            <a:fillRect/>
          </a:stretch>
        </p:blipFill>
        <p:spPr>
          <a:xfrm>
            <a:off x="444322" y="2356596"/>
            <a:ext cx="6938315" cy="2782985"/>
          </a:xfrm>
          <a:prstGeom prst="rect">
            <a:avLst/>
          </a:prstGeom>
        </p:spPr>
      </p:pic>
      <p:sp>
        <p:nvSpPr>
          <p:cNvPr id="7" name="TextBox 6">
            <a:extLst>
              <a:ext uri="{FF2B5EF4-FFF2-40B4-BE49-F238E27FC236}">
                <a16:creationId xmlns:a16="http://schemas.microsoft.com/office/drawing/2014/main" id="{5ADBF13E-F7B4-F536-69DF-A69DA8BB34C9}"/>
              </a:ext>
            </a:extLst>
          </p:cNvPr>
          <p:cNvSpPr txBox="1"/>
          <p:nvPr/>
        </p:nvSpPr>
        <p:spPr>
          <a:xfrm>
            <a:off x="7851648" y="3795713"/>
            <a:ext cx="4675632" cy="1815882"/>
          </a:xfrm>
          <a:prstGeom prst="rect">
            <a:avLst/>
          </a:prstGeom>
          <a:noFill/>
        </p:spPr>
        <p:txBody>
          <a:bodyPr wrap="square" rtlCol="0">
            <a:spAutoFit/>
          </a:bodyPr>
          <a:lstStyle/>
          <a:p>
            <a:r>
              <a:rPr lang="en-US" sz="2800" b="1" dirty="0"/>
              <a:t>Because max/min stresses are not on the tip, we can’t derive numbers for the stresses on the tip</a:t>
            </a:r>
          </a:p>
        </p:txBody>
      </p:sp>
      <p:cxnSp>
        <p:nvCxnSpPr>
          <p:cNvPr id="8" name="Straight Arrow Connector 7">
            <a:extLst>
              <a:ext uri="{FF2B5EF4-FFF2-40B4-BE49-F238E27FC236}">
                <a16:creationId xmlns:a16="http://schemas.microsoft.com/office/drawing/2014/main" id="{6470418B-8032-36D8-F580-2EBC477646C0}"/>
              </a:ext>
            </a:extLst>
          </p:cNvPr>
          <p:cNvCxnSpPr>
            <a:cxnSpLocks/>
          </p:cNvCxnSpPr>
          <p:nvPr/>
        </p:nvCxnSpPr>
        <p:spPr>
          <a:xfrm flipH="1" flipV="1">
            <a:off x="3054096" y="4151376"/>
            <a:ext cx="4815841" cy="734192"/>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4FACBFC7-1DF6-AD46-98AB-5448CF887709}"/>
              </a:ext>
            </a:extLst>
          </p:cNvPr>
          <p:cNvCxnSpPr>
            <a:cxnSpLocks/>
            <a:stCxn id="7" idx="0"/>
          </p:cNvCxnSpPr>
          <p:nvPr/>
        </p:nvCxnSpPr>
        <p:spPr>
          <a:xfrm flipH="1" flipV="1">
            <a:off x="9884664" y="2578608"/>
            <a:ext cx="304800" cy="121710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65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4DEE-5CC9-A746-F7AB-DC79D4938616}"/>
              </a:ext>
            </a:extLst>
          </p:cNvPr>
          <p:cNvSpPr>
            <a:spLocks noGrp="1"/>
          </p:cNvSpPr>
          <p:nvPr>
            <p:ph type="title"/>
          </p:nvPr>
        </p:nvSpPr>
        <p:spPr/>
        <p:txBody>
          <a:bodyPr/>
          <a:lstStyle/>
          <a:p>
            <a:r>
              <a:rPr lang="en-US" dirty="0"/>
              <a:t>Example 08</a:t>
            </a:r>
          </a:p>
        </p:txBody>
      </p:sp>
      <p:pic>
        <p:nvPicPr>
          <p:cNvPr id="4" name="Picture 3" descr="A white box with a square object on it&#10;&#10;AI-generated content may be incorrect.">
            <a:extLst>
              <a:ext uri="{FF2B5EF4-FFF2-40B4-BE49-F238E27FC236}">
                <a16:creationId xmlns:a16="http://schemas.microsoft.com/office/drawing/2014/main" id="{EFCA1026-A0AC-2763-4163-9EAFD08DF4A9}"/>
              </a:ext>
            </a:extLst>
          </p:cNvPr>
          <p:cNvPicPr>
            <a:picLocks noChangeAspect="1"/>
          </p:cNvPicPr>
          <p:nvPr/>
        </p:nvPicPr>
        <p:blipFill>
          <a:blip r:embed="rId2">
            <a:extLst>
              <a:ext uri="{28A0092B-C50C-407E-A947-70E740481C1C}">
                <a14:useLocalDpi xmlns:a14="http://schemas.microsoft.com/office/drawing/2010/main" val="0"/>
              </a:ext>
            </a:extLst>
          </a:blip>
          <a:srcRect l="11567" t="9156" r="22380" b="3294"/>
          <a:stretch>
            <a:fillRect/>
          </a:stretch>
        </p:blipFill>
        <p:spPr>
          <a:xfrm>
            <a:off x="82957" y="2127825"/>
            <a:ext cx="5088488" cy="3793742"/>
          </a:xfrm>
          <a:prstGeom prst="rect">
            <a:avLst/>
          </a:prstGeom>
        </p:spPr>
      </p:pic>
      <p:sp>
        <p:nvSpPr>
          <p:cNvPr id="5" name="TextBox 4">
            <a:extLst>
              <a:ext uri="{FF2B5EF4-FFF2-40B4-BE49-F238E27FC236}">
                <a16:creationId xmlns:a16="http://schemas.microsoft.com/office/drawing/2014/main" id="{8E5B1167-9467-9B3F-F7D8-CF74B97212E4}"/>
              </a:ext>
            </a:extLst>
          </p:cNvPr>
          <p:cNvSpPr txBox="1"/>
          <p:nvPr/>
        </p:nvSpPr>
        <p:spPr>
          <a:xfrm>
            <a:off x="1218805" y="1726101"/>
            <a:ext cx="4675632" cy="523220"/>
          </a:xfrm>
          <a:prstGeom prst="rect">
            <a:avLst/>
          </a:prstGeom>
          <a:noFill/>
        </p:spPr>
        <p:txBody>
          <a:bodyPr wrap="square" rtlCol="0">
            <a:spAutoFit/>
          </a:bodyPr>
          <a:lstStyle/>
          <a:p>
            <a:r>
              <a:rPr lang="en-US" sz="2800" dirty="0"/>
              <a:t>Example_07</a:t>
            </a:r>
          </a:p>
        </p:txBody>
      </p:sp>
      <p:pic>
        <p:nvPicPr>
          <p:cNvPr id="7" name="Picture 6" descr="A computer generated image of a rectangular object&#10;&#10;AI-generated content may be incorrect.">
            <a:extLst>
              <a:ext uri="{FF2B5EF4-FFF2-40B4-BE49-F238E27FC236}">
                <a16:creationId xmlns:a16="http://schemas.microsoft.com/office/drawing/2014/main" id="{A3D62C55-E0B7-FEE6-D70D-59C83133A071}"/>
              </a:ext>
            </a:extLst>
          </p:cNvPr>
          <p:cNvPicPr>
            <a:picLocks noChangeAspect="1"/>
          </p:cNvPicPr>
          <p:nvPr/>
        </p:nvPicPr>
        <p:blipFill>
          <a:blip r:embed="rId3">
            <a:extLst>
              <a:ext uri="{28A0092B-C50C-407E-A947-70E740481C1C}">
                <a14:useLocalDpi xmlns:a14="http://schemas.microsoft.com/office/drawing/2010/main" val="0"/>
              </a:ext>
            </a:extLst>
          </a:blip>
          <a:srcRect l="20622" t="18009" r="30784" b="18979"/>
          <a:stretch>
            <a:fillRect/>
          </a:stretch>
        </p:blipFill>
        <p:spPr>
          <a:xfrm>
            <a:off x="5687055" y="1600200"/>
            <a:ext cx="5924550" cy="4321368"/>
          </a:xfrm>
          <a:prstGeom prst="rect">
            <a:avLst/>
          </a:prstGeom>
        </p:spPr>
      </p:pic>
      <p:sp>
        <p:nvSpPr>
          <p:cNvPr id="8" name="TextBox 7">
            <a:extLst>
              <a:ext uri="{FF2B5EF4-FFF2-40B4-BE49-F238E27FC236}">
                <a16:creationId xmlns:a16="http://schemas.microsoft.com/office/drawing/2014/main" id="{8C055EBD-E8B7-7BFD-9A88-46B7082E5B12}"/>
              </a:ext>
            </a:extLst>
          </p:cNvPr>
          <p:cNvSpPr txBox="1"/>
          <p:nvPr/>
        </p:nvSpPr>
        <p:spPr>
          <a:xfrm>
            <a:off x="7597029" y="1726101"/>
            <a:ext cx="2521431" cy="523220"/>
          </a:xfrm>
          <a:prstGeom prst="rect">
            <a:avLst/>
          </a:prstGeom>
          <a:noFill/>
        </p:spPr>
        <p:txBody>
          <a:bodyPr wrap="square" rtlCol="0">
            <a:spAutoFit/>
          </a:bodyPr>
          <a:lstStyle/>
          <a:p>
            <a:r>
              <a:rPr lang="en-US" sz="2800" dirty="0"/>
              <a:t>Example_0</a:t>
            </a:r>
            <a:r>
              <a:rPr lang="el-GR" sz="2800" dirty="0"/>
              <a:t>8</a:t>
            </a:r>
            <a:endParaRPr lang="en-US" sz="2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4DC852-FB8A-DBEA-9ADF-2F85AA4C1EE9}"/>
                  </a:ext>
                </a:extLst>
              </p:cNvPr>
              <p:cNvSpPr txBox="1"/>
              <p:nvPr/>
            </p:nvSpPr>
            <p:spPr>
              <a:xfrm>
                <a:off x="4090531" y="1379458"/>
                <a:ext cx="263129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𝟏𝟎</m:t>
                      </m:r>
                      <m:r>
                        <a:rPr lang="en-US" sz="2800" b="1" i="1" smtClean="0">
                          <a:latin typeface="Cambria Math" panose="02040503050406030204" pitchFamily="18" charset="0"/>
                        </a:rPr>
                        <m:t>𝒎𝒎</m:t>
                      </m:r>
                      <m:r>
                        <a:rPr lang="en-US" sz="2800" b="1" i="1" smtClean="0">
                          <a:latin typeface="Cambria Math" panose="02040503050406030204" pitchFamily="18" charset="0"/>
                        </a:rPr>
                        <m:t> →</m:t>
                      </m:r>
                      <m:r>
                        <a:rPr lang="en-US" sz="2800" b="1" i="1" smtClean="0">
                          <a:latin typeface="Cambria Math" panose="02040503050406030204" pitchFamily="18" charset="0"/>
                        </a:rPr>
                        <m:t>𝟔</m:t>
                      </m:r>
                      <m:r>
                        <a:rPr lang="en-US" sz="2800" b="1" i="1" smtClean="0">
                          <a:latin typeface="Cambria Math" panose="02040503050406030204" pitchFamily="18" charset="0"/>
                        </a:rPr>
                        <m:t>𝒎𝒎</m:t>
                      </m:r>
                    </m:oMath>
                  </m:oMathPara>
                </a14:m>
                <a:endParaRPr lang="en-US" sz="2800" b="1" dirty="0"/>
              </a:p>
            </p:txBody>
          </p:sp>
        </mc:Choice>
        <mc:Fallback xmlns="">
          <p:sp>
            <p:nvSpPr>
              <p:cNvPr id="10" name="TextBox 9">
                <a:extLst>
                  <a:ext uri="{FF2B5EF4-FFF2-40B4-BE49-F238E27FC236}">
                    <a16:creationId xmlns:a16="http://schemas.microsoft.com/office/drawing/2014/main" id="{774DC852-FB8A-DBEA-9ADF-2F85AA4C1EE9}"/>
                  </a:ext>
                </a:extLst>
              </p:cNvPr>
              <p:cNvSpPr txBox="1">
                <a:spLocks noRot="1" noChangeAspect="1" noMove="1" noResize="1" noEditPoints="1" noAdjustHandles="1" noChangeArrowheads="1" noChangeShapeType="1" noTextEdit="1"/>
              </p:cNvSpPr>
              <p:nvPr/>
            </p:nvSpPr>
            <p:spPr>
              <a:xfrm>
                <a:off x="4090531" y="1379458"/>
                <a:ext cx="2631298" cy="430887"/>
              </a:xfrm>
              <a:prstGeom prst="rect">
                <a:avLst/>
              </a:prstGeom>
              <a:blipFill>
                <a:blip r:embed="rId4"/>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87E020A-8947-DFFB-1EE7-59C1268442B1}"/>
              </a:ext>
            </a:extLst>
          </p:cNvPr>
          <p:cNvCxnSpPr>
            <a:cxnSpLocks/>
          </p:cNvCxnSpPr>
          <p:nvPr/>
        </p:nvCxnSpPr>
        <p:spPr>
          <a:xfrm flipH="1">
            <a:off x="2762250" y="1933575"/>
            <a:ext cx="2667000" cy="53340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24076E3F-3128-FB15-B3E6-E42D484A7747}"/>
              </a:ext>
            </a:extLst>
          </p:cNvPr>
          <p:cNvCxnSpPr>
            <a:cxnSpLocks/>
          </p:cNvCxnSpPr>
          <p:nvPr/>
        </p:nvCxnSpPr>
        <p:spPr>
          <a:xfrm>
            <a:off x="5429250" y="1933575"/>
            <a:ext cx="1093837" cy="61912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8918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6C88E4-24F3-7E2B-0EB3-B49A75F97300}"/>
              </a:ext>
            </a:extLst>
          </p:cNvPr>
          <p:cNvSpPr>
            <a:spLocks noGrp="1"/>
          </p:cNvSpPr>
          <p:nvPr>
            <p:ph type="title"/>
          </p:nvPr>
        </p:nvSpPr>
        <p:spPr>
          <a:xfrm>
            <a:off x="838200" y="365125"/>
            <a:ext cx="10515600" cy="1325563"/>
          </a:xfrm>
        </p:spPr>
        <p:txBody>
          <a:bodyPr/>
          <a:lstStyle/>
          <a:p>
            <a:r>
              <a:rPr lang="en-US" dirty="0"/>
              <a:t>Example 08</a:t>
            </a:r>
          </a:p>
        </p:txBody>
      </p:sp>
      <p:graphicFrame>
        <p:nvGraphicFramePr>
          <p:cNvPr id="5" name="Table 4">
            <a:extLst>
              <a:ext uri="{FF2B5EF4-FFF2-40B4-BE49-F238E27FC236}">
                <a16:creationId xmlns:a16="http://schemas.microsoft.com/office/drawing/2014/main" id="{4C2A48AB-2279-7DA0-1479-7964A9632374}"/>
              </a:ext>
            </a:extLst>
          </p:cNvPr>
          <p:cNvGraphicFramePr>
            <a:graphicFrameLocks noGrp="1"/>
          </p:cNvGraphicFramePr>
          <p:nvPr>
            <p:extLst>
              <p:ext uri="{D42A27DB-BD31-4B8C-83A1-F6EECF244321}">
                <p14:modId xmlns:p14="http://schemas.microsoft.com/office/powerpoint/2010/main" val="1399399126"/>
              </p:ext>
            </p:extLst>
          </p:nvPr>
        </p:nvGraphicFramePr>
        <p:xfrm>
          <a:off x="838200" y="1690688"/>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X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a:t>
                      </a:r>
                    </a:p>
                  </a:txBody>
                  <a:tcPr/>
                </a:tc>
                <a:tc>
                  <a:txBody>
                    <a:bodyPr/>
                    <a:lstStyle/>
                    <a:p>
                      <a:r>
                        <a:rPr lang="en-US" dirty="0">
                          <a:solidFill>
                            <a:schemeClr val="tx1"/>
                          </a:solidFill>
                        </a:rPr>
                        <a:t>2.5932E-04</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a:t>
                      </a:r>
                    </a:p>
                  </a:txBody>
                  <a:tcPr/>
                </a:tc>
                <a:tc>
                  <a:txBody>
                    <a:bodyPr/>
                    <a:lstStyle/>
                    <a:p>
                      <a:r>
                        <a:rPr lang="en-US" dirty="0"/>
                        <a:t>2.6883E-04</a:t>
                      </a:r>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2.4856E-04</a:t>
                      </a:r>
                    </a:p>
                  </a:txBody>
                  <a:tcPr/>
                </a:tc>
                <a:extLst>
                  <a:ext uri="{0D108BD9-81ED-4DB2-BD59-A6C34878D82A}">
                    <a16:rowId xmlns:a16="http://schemas.microsoft.com/office/drawing/2014/main" val="1799906649"/>
                  </a:ext>
                </a:extLst>
              </a:tr>
            </a:tbl>
          </a:graphicData>
        </a:graphic>
      </p:graphicFrame>
      <p:graphicFrame>
        <p:nvGraphicFramePr>
          <p:cNvPr id="6" name="Table 5">
            <a:extLst>
              <a:ext uri="{FF2B5EF4-FFF2-40B4-BE49-F238E27FC236}">
                <a16:creationId xmlns:a16="http://schemas.microsoft.com/office/drawing/2014/main" id="{36A55A88-620E-9026-6C75-1889C27A6870}"/>
              </a:ext>
            </a:extLst>
          </p:cNvPr>
          <p:cNvGraphicFramePr>
            <a:graphicFrameLocks noGrp="1"/>
          </p:cNvGraphicFramePr>
          <p:nvPr>
            <p:extLst>
              <p:ext uri="{D42A27DB-BD31-4B8C-83A1-F6EECF244321}">
                <p14:modId xmlns:p14="http://schemas.microsoft.com/office/powerpoint/2010/main" val="4275206524"/>
              </p:ext>
            </p:extLst>
          </p:nvPr>
        </p:nvGraphicFramePr>
        <p:xfrm>
          <a:off x="6898223" y="1690688"/>
          <a:ext cx="4606544" cy="1483360"/>
        </p:xfrm>
        <a:graphic>
          <a:graphicData uri="http://schemas.openxmlformats.org/drawingml/2006/table">
            <a:tbl>
              <a:tblPr firstRow="1" bandRow="1">
                <a:tableStyleId>{5C22544A-7EE6-4342-B048-85BDC9FD1C3A}</a:tableStyleId>
              </a:tblPr>
              <a:tblGrid>
                <a:gridCol w="2719832">
                  <a:extLst>
                    <a:ext uri="{9D8B030D-6E8A-4147-A177-3AD203B41FA5}">
                      <a16:colId xmlns:a16="http://schemas.microsoft.com/office/drawing/2014/main" val="2053073672"/>
                    </a:ext>
                  </a:extLst>
                </a:gridCol>
                <a:gridCol w="1886712">
                  <a:extLst>
                    <a:ext uri="{9D8B030D-6E8A-4147-A177-3AD203B41FA5}">
                      <a16:colId xmlns:a16="http://schemas.microsoft.com/office/drawing/2014/main" val="3095849061"/>
                    </a:ext>
                  </a:extLst>
                </a:gridCol>
              </a:tblGrid>
              <a:tr h="370840">
                <a:tc gridSpan="2">
                  <a:txBody>
                    <a:bodyPr/>
                    <a:lstStyle/>
                    <a:p>
                      <a:pPr algn="ctr"/>
                      <a:r>
                        <a:rPr lang="en-US" dirty="0"/>
                        <a:t>Displacement Z on the tip (MPa)</a:t>
                      </a:r>
                    </a:p>
                  </a:txBody>
                  <a:tcPr/>
                </a:tc>
                <a:tc hMerge="1">
                  <a:txBody>
                    <a:bodyPr/>
                    <a:lstStyle/>
                    <a:p>
                      <a:endParaRPr lang="en-US" dirty="0"/>
                    </a:p>
                  </a:txBody>
                  <a:tcPr/>
                </a:tc>
                <a:extLst>
                  <a:ext uri="{0D108BD9-81ED-4DB2-BD59-A6C34878D82A}">
                    <a16:rowId xmlns:a16="http://schemas.microsoft.com/office/drawing/2014/main" val="1656385954"/>
                  </a:ext>
                </a:extLst>
              </a:tr>
              <a:tr h="370840">
                <a:tc>
                  <a:txBody>
                    <a:bodyPr/>
                    <a:lstStyle/>
                    <a:p>
                      <a:r>
                        <a:rPr lang="en-US" dirty="0"/>
                        <a:t>Solid-Shell coupling</a:t>
                      </a:r>
                    </a:p>
                  </a:txBody>
                  <a:tcPr/>
                </a:tc>
                <a:tc>
                  <a:txBody>
                    <a:bodyPr/>
                    <a:lstStyle/>
                    <a:p>
                      <a:r>
                        <a:rPr lang="en-US" dirty="0">
                          <a:solidFill>
                            <a:schemeClr val="tx1"/>
                          </a:solidFill>
                        </a:rPr>
                        <a:t>1.1455E-02</a:t>
                      </a:r>
                      <a:endParaRPr lang="en-US" dirty="0"/>
                    </a:p>
                  </a:txBody>
                  <a:tcPr/>
                </a:tc>
                <a:extLst>
                  <a:ext uri="{0D108BD9-81ED-4DB2-BD59-A6C34878D82A}">
                    <a16:rowId xmlns:a16="http://schemas.microsoft.com/office/drawing/2014/main" val="278313983"/>
                  </a:ext>
                </a:extLst>
              </a:tr>
              <a:tr h="370840">
                <a:tc>
                  <a:txBody>
                    <a:bodyPr/>
                    <a:lstStyle/>
                    <a:p>
                      <a:r>
                        <a:rPr lang="en-US" dirty="0"/>
                        <a:t>Ansys (only solids) </a:t>
                      </a:r>
                    </a:p>
                  </a:txBody>
                  <a:tcPr/>
                </a:tc>
                <a:tc>
                  <a:txBody>
                    <a:bodyPr/>
                    <a:lstStyle/>
                    <a:p>
                      <a:r>
                        <a:rPr lang="en-US"/>
                        <a:t>1.2691E-02</a:t>
                      </a:r>
                      <a:endParaRPr lang="en-US" dirty="0"/>
                    </a:p>
                  </a:txBody>
                  <a:tcPr/>
                </a:tc>
                <a:extLst>
                  <a:ext uri="{0D108BD9-81ED-4DB2-BD59-A6C34878D82A}">
                    <a16:rowId xmlns:a16="http://schemas.microsoft.com/office/drawing/2014/main" val="1783539478"/>
                  </a:ext>
                </a:extLst>
              </a:tr>
              <a:tr h="370840">
                <a:tc>
                  <a:txBody>
                    <a:bodyPr/>
                    <a:lstStyle/>
                    <a:p>
                      <a:r>
                        <a:rPr lang="en-US" dirty="0"/>
                        <a:t>Kratos (only 3pShells)</a:t>
                      </a:r>
                    </a:p>
                  </a:txBody>
                  <a:tcPr/>
                </a:tc>
                <a:tc>
                  <a:txBody>
                    <a:bodyPr/>
                    <a:lstStyle/>
                    <a:p>
                      <a:r>
                        <a:rPr lang="en-US" dirty="0"/>
                        <a:t>1.1051E-02</a:t>
                      </a:r>
                    </a:p>
                  </a:txBody>
                  <a:tcPr/>
                </a:tc>
                <a:extLst>
                  <a:ext uri="{0D108BD9-81ED-4DB2-BD59-A6C34878D82A}">
                    <a16:rowId xmlns:a16="http://schemas.microsoft.com/office/drawing/2014/main" val="1799906649"/>
                  </a:ext>
                </a:extLst>
              </a:tr>
            </a:tbl>
          </a:graphicData>
        </a:graphic>
      </p:graphicFrame>
      <p:pic>
        <p:nvPicPr>
          <p:cNvPr id="8" name="Picture 7">
            <a:extLst>
              <a:ext uri="{FF2B5EF4-FFF2-40B4-BE49-F238E27FC236}">
                <a16:creationId xmlns:a16="http://schemas.microsoft.com/office/drawing/2014/main" id="{5EBA1BCA-C2A4-EBAA-D72D-56269F007548}"/>
              </a:ext>
            </a:extLst>
          </p:cNvPr>
          <p:cNvPicPr>
            <a:picLocks noChangeAspect="1"/>
          </p:cNvPicPr>
          <p:nvPr/>
        </p:nvPicPr>
        <p:blipFill>
          <a:blip r:embed="rId2"/>
          <a:stretch>
            <a:fillRect/>
          </a:stretch>
        </p:blipFill>
        <p:spPr>
          <a:xfrm>
            <a:off x="838199" y="3420972"/>
            <a:ext cx="4767725" cy="2979828"/>
          </a:xfrm>
          <a:prstGeom prst="rect">
            <a:avLst/>
          </a:prstGeom>
        </p:spPr>
      </p:pic>
      <p:pic>
        <p:nvPicPr>
          <p:cNvPr id="10" name="Picture 9">
            <a:extLst>
              <a:ext uri="{FF2B5EF4-FFF2-40B4-BE49-F238E27FC236}">
                <a16:creationId xmlns:a16="http://schemas.microsoft.com/office/drawing/2014/main" id="{8C394013-84C5-F411-9063-7470703B82AD}"/>
              </a:ext>
            </a:extLst>
          </p:cNvPr>
          <p:cNvPicPr>
            <a:picLocks noChangeAspect="1"/>
          </p:cNvPicPr>
          <p:nvPr/>
        </p:nvPicPr>
        <p:blipFill>
          <a:blip r:embed="rId3"/>
          <a:stretch>
            <a:fillRect/>
          </a:stretch>
        </p:blipFill>
        <p:spPr>
          <a:xfrm>
            <a:off x="6828709" y="3420972"/>
            <a:ext cx="4676058" cy="2971800"/>
          </a:xfrm>
          <a:prstGeom prst="rect">
            <a:avLst/>
          </a:prstGeom>
        </p:spPr>
      </p:pic>
    </p:spTree>
    <p:extLst>
      <p:ext uri="{BB962C8B-B14F-4D97-AF65-F5344CB8AC3E}">
        <p14:creationId xmlns:p14="http://schemas.microsoft.com/office/powerpoint/2010/main" val="22862313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B7F7-ED16-EBD4-F7BB-F5B946D5D3C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05 – Three quarter cylinder </a:t>
            </a:r>
          </a:p>
        </p:txBody>
      </p:sp>
      <p:cxnSp>
        <p:nvCxnSpPr>
          <p:cNvPr id="24" name="Straight Arrow Connector 23">
            <a:extLst>
              <a:ext uri="{FF2B5EF4-FFF2-40B4-BE49-F238E27FC236}">
                <a16:creationId xmlns:a16="http://schemas.microsoft.com/office/drawing/2014/main" id="{C17AFF81-1066-BC14-F1C3-91632A3955D0}"/>
              </a:ext>
            </a:extLst>
          </p:cNvPr>
          <p:cNvCxnSpPr>
            <a:cxnSpLocks/>
          </p:cNvCxnSpPr>
          <p:nvPr/>
        </p:nvCxnSpPr>
        <p:spPr>
          <a:xfrm>
            <a:off x="4555538" y="2717614"/>
            <a:ext cx="3757406" cy="857436"/>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AC4BDAA2-EFF0-710C-3D9B-3C2418EBC411}"/>
              </a:ext>
            </a:extLst>
          </p:cNvPr>
          <p:cNvSpPr txBox="1"/>
          <p:nvPr/>
        </p:nvSpPr>
        <p:spPr>
          <a:xfrm>
            <a:off x="5476177" y="2570595"/>
            <a:ext cx="1010786" cy="370290"/>
          </a:xfrm>
          <a:prstGeom prst="rect">
            <a:avLst/>
          </a:prstGeom>
          <a:noFill/>
        </p:spPr>
        <p:txBody>
          <a:bodyPr wrap="square">
            <a:spAutoFit/>
          </a:bodyPr>
          <a:lstStyle/>
          <a:p>
            <a:r>
              <a:rPr lang="en-US" sz="1800" dirty="0"/>
              <a:t>15 mm</a:t>
            </a:r>
          </a:p>
        </p:txBody>
      </p:sp>
      <p:cxnSp>
        <p:nvCxnSpPr>
          <p:cNvPr id="31" name="Straight Arrow Connector 30">
            <a:extLst>
              <a:ext uri="{FF2B5EF4-FFF2-40B4-BE49-F238E27FC236}">
                <a16:creationId xmlns:a16="http://schemas.microsoft.com/office/drawing/2014/main" id="{240FC797-06F9-E800-5619-4A4EAE5275EA}"/>
              </a:ext>
            </a:extLst>
          </p:cNvPr>
          <p:cNvCxnSpPr>
            <a:cxnSpLocks/>
          </p:cNvCxnSpPr>
          <p:nvPr/>
        </p:nvCxnSpPr>
        <p:spPr>
          <a:xfrm>
            <a:off x="1802078" y="2068025"/>
            <a:ext cx="2769922" cy="646523"/>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606CF9A-B33A-0D23-34BA-21434F003E99}"/>
              </a:ext>
            </a:extLst>
          </p:cNvPr>
          <p:cNvSpPr txBox="1"/>
          <p:nvPr/>
        </p:nvSpPr>
        <p:spPr>
          <a:xfrm>
            <a:off x="2956111" y="2024557"/>
            <a:ext cx="1131451" cy="366729"/>
          </a:xfrm>
          <a:prstGeom prst="rect">
            <a:avLst/>
          </a:prstGeom>
          <a:noFill/>
        </p:spPr>
        <p:txBody>
          <a:bodyPr wrap="square">
            <a:spAutoFit/>
          </a:bodyPr>
          <a:lstStyle/>
          <a:p>
            <a:r>
              <a:rPr lang="en-US" sz="1800" dirty="0"/>
              <a:t>15 mm</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CE2F4E4-CFA8-F4D4-5C90-FBB8607AE7AB}"/>
                  </a:ext>
                </a:extLst>
              </p:cNvPr>
              <p:cNvSpPr txBox="1"/>
              <p:nvPr/>
            </p:nvSpPr>
            <p:spPr>
              <a:xfrm>
                <a:off x="9516598" y="1963120"/>
                <a:ext cx="2594685" cy="1465851"/>
              </a:xfrm>
              <a:prstGeom prst="rect">
                <a:avLst/>
              </a:prstGeom>
              <a:noFill/>
            </p:spPr>
            <p:txBody>
              <a:bodyPr wrap="none" lIns="0" tIns="0" rIns="0" bIns="0" rtlCol="0">
                <a:spAutoFit/>
              </a:bodyPr>
              <a:lstStyle/>
              <a:p>
                <a:pPr/>
                <a14:m>
                  <m:oMath xmlns:m="http://schemas.openxmlformats.org/officeDocument/2006/math">
                    <m:r>
                      <a:rPr lang="en-US" b="1" i="1" smtClean="0">
                        <a:latin typeface="Cambria Math" panose="02040503050406030204" pitchFamily="18" charset="0"/>
                      </a:rPr>
                      <m:t>𝒑</m:t>
                    </m:r>
                    <m:r>
                      <a:rPr lang="en-US" b="0" i="1" smtClean="0">
                        <a:latin typeface="Cambria Math" panose="02040503050406030204" pitchFamily="18" charset="0"/>
                      </a:rPr>
                      <m:t>=0.4</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𝑚𝑚</m:t>
                        </m:r>
                      </m:den>
                    </m:f>
                    <m:sSub>
                      <m:sSubPr>
                        <m:ctrlPr>
                          <a:rPr lang="en-US" b="0"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𝒆</m:t>
                            </m:r>
                          </m:e>
                        </m:acc>
                      </m:e>
                      <m:sub>
                        <m:r>
                          <a:rPr lang="en-US" b="0" i="1" smtClean="0">
                            <a:latin typeface="Cambria Math" panose="02040503050406030204" pitchFamily="18" charset="0"/>
                          </a:rPr>
                          <m:t>𝑥</m:t>
                        </m:r>
                      </m:sub>
                    </m:sSub>
                    <m:r>
                      <a:rPr lang="en-US" b="0" i="1" smtClean="0">
                        <a:latin typeface="Cambria Math" panose="02040503050406030204" pitchFamily="18" charset="0"/>
                      </a:rPr>
                      <m:t>+0.2</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𝑚𝑚</m:t>
                        </m:r>
                      </m:den>
                    </m:f>
                  </m:oMath>
                </a14:m>
                <a:r>
                  <a:rPr lang="en-US" b="0" dirty="0"/>
                  <a:t> </a:t>
                </a:r>
                <a14:m>
                  <m:oMath xmlns:m="http://schemas.openxmlformats.org/officeDocument/2006/math">
                    <m:sSub>
                      <m:sSubPr>
                        <m:ctrlPr>
                          <a:rPr lang="en-US" b="0"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𝒆</m:t>
                            </m:r>
                          </m:e>
                        </m:acc>
                      </m:e>
                      <m:sub>
                        <m:r>
                          <a:rPr lang="en-US" b="0" i="1" smtClean="0">
                            <a:latin typeface="Cambria Math" panose="02040503050406030204" pitchFamily="18" charset="0"/>
                          </a:rPr>
                          <m:t>𝑧</m:t>
                        </m:r>
                      </m:sub>
                    </m:sSub>
                  </m:oMath>
                </a14:m>
                <a:br>
                  <a:rPr lang="en-US" b="0"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=0.9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 10</m:t>
                          </m:r>
                        </m:e>
                        <m:sup>
                          <m:r>
                            <a:rPr lang="en-US" b="0" i="1" smtClean="0">
                              <a:latin typeface="Cambria Math" panose="02040503050406030204" pitchFamily="18" charset="0"/>
                            </a:rPr>
                            <m:t>5</m:t>
                          </m:r>
                        </m:sup>
                      </m:sSup>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𝑚𝑚</m:t>
                          </m:r>
                        </m:den>
                      </m:f>
                    </m:oMath>
                    <m:oMath xmlns:m="http://schemas.openxmlformats.org/officeDocument/2006/math">
                      <m:r>
                        <a:rPr lang="el-GR" b="0" i="1" smtClean="0">
                          <a:latin typeface="Cambria Math" panose="02040503050406030204" pitchFamily="18" charset="0"/>
                        </a:rPr>
                        <m:t>𝜈</m:t>
                      </m:r>
                      <m:r>
                        <a:rPr lang="el-GR" b="0" i="1" smtClean="0">
                          <a:latin typeface="Cambria Math" panose="02040503050406030204" pitchFamily="18" charset="0"/>
                        </a:rPr>
                        <m:t>=0</m:t>
                      </m:r>
                    </m:oMath>
                  </m:oMathPara>
                </a14:m>
                <a:endParaRPr lang="en-US" dirty="0"/>
              </a:p>
            </p:txBody>
          </p:sp>
        </mc:Choice>
        <mc:Fallback>
          <p:sp>
            <p:nvSpPr>
              <p:cNvPr id="38" name="TextBox 37">
                <a:extLst>
                  <a:ext uri="{FF2B5EF4-FFF2-40B4-BE49-F238E27FC236}">
                    <a16:creationId xmlns:a16="http://schemas.microsoft.com/office/drawing/2014/main" id="{CCE2F4E4-CFA8-F4D4-5C90-FBB8607AE7AB}"/>
                  </a:ext>
                </a:extLst>
              </p:cNvPr>
              <p:cNvSpPr txBox="1">
                <a:spLocks noRot="1" noChangeAspect="1" noMove="1" noResize="1" noEditPoints="1" noAdjustHandles="1" noChangeArrowheads="1" noChangeShapeType="1" noTextEdit="1"/>
              </p:cNvSpPr>
              <p:nvPr/>
            </p:nvSpPr>
            <p:spPr>
              <a:xfrm>
                <a:off x="9516598" y="1963120"/>
                <a:ext cx="2594685" cy="1465851"/>
              </a:xfrm>
              <a:prstGeom prst="rect">
                <a:avLst/>
              </a:prstGeom>
              <a:blipFill>
                <a:blip r:embed="rId2"/>
                <a:stretch>
                  <a:fillRect l="-3286" t="-417" r="-9624" b="-833"/>
                </a:stretch>
              </a:blipFill>
            </p:spPr>
            <p:txBody>
              <a:bodyPr/>
              <a:lstStyle/>
              <a:p>
                <a:r>
                  <a:rPr lang="en-US">
                    <a:noFill/>
                  </a:rPr>
                  <a:t> </a:t>
                </a:r>
              </a:p>
            </p:txBody>
          </p:sp>
        </mc:Fallback>
      </mc:AlternateContent>
      <p:pic>
        <p:nvPicPr>
          <p:cNvPr id="40" name="Picture 39" descr="A black background with green dots&#10;&#10;AI-generated content may be incorrect.">
            <a:extLst>
              <a:ext uri="{FF2B5EF4-FFF2-40B4-BE49-F238E27FC236}">
                <a16:creationId xmlns:a16="http://schemas.microsoft.com/office/drawing/2014/main" id="{F3B1E1DF-BBF0-C628-82AC-8EF3F8DE8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19" y="1622745"/>
            <a:ext cx="8929570" cy="5022884"/>
          </a:xfrm>
          <a:prstGeom prst="rect">
            <a:avLst/>
          </a:prstGeom>
        </p:spPr>
      </p:pic>
      <p:cxnSp>
        <p:nvCxnSpPr>
          <p:cNvPr id="43" name="Straight Arrow Connector 42">
            <a:extLst>
              <a:ext uri="{FF2B5EF4-FFF2-40B4-BE49-F238E27FC236}">
                <a16:creationId xmlns:a16="http://schemas.microsoft.com/office/drawing/2014/main" id="{09A2BB4B-F312-BD0B-EDD0-6AA52FA8EA38}"/>
              </a:ext>
            </a:extLst>
          </p:cNvPr>
          <p:cNvCxnSpPr>
            <a:cxnSpLocks/>
          </p:cNvCxnSpPr>
          <p:nvPr/>
        </p:nvCxnSpPr>
        <p:spPr>
          <a:xfrm flipH="1" flipV="1">
            <a:off x="1800962" y="2192088"/>
            <a:ext cx="72234" cy="100791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57F4C13D-6FA5-8073-3E15-663E7D9E912A}"/>
              </a:ext>
            </a:extLst>
          </p:cNvPr>
          <p:cNvSpPr txBox="1"/>
          <p:nvPr/>
        </p:nvSpPr>
        <p:spPr>
          <a:xfrm>
            <a:off x="1274472" y="3200005"/>
            <a:ext cx="1364987" cy="332007"/>
          </a:xfrm>
          <a:prstGeom prst="rect">
            <a:avLst/>
          </a:prstGeom>
          <a:noFill/>
        </p:spPr>
        <p:txBody>
          <a:bodyPr wrap="square">
            <a:spAutoFit/>
          </a:bodyPr>
          <a:lstStyle/>
          <a:p>
            <a:r>
              <a:rPr lang="en-US" sz="1800" dirty="0"/>
              <a:t>R = 4.5 mm</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2264A27-2882-19BC-69A8-EEBE338C0221}"/>
                  </a:ext>
                </a:extLst>
              </p:cNvPr>
              <p:cNvSpPr txBox="1"/>
              <p:nvPr/>
            </p:nvSpPr>
            <p:spPr>
              <a:xfrm>
                <a:off x="7112000" y="4669919"/>
                <a:ext cx="4834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oMath>
                  </m:oMathPara>
                </a14:m>
                <a:endParaRPr lang="en-US" dirty="0"/>
              </a:p>
            </p:txBody>
          </p:sp>
        </mc:Choice>
        <mc:Fallback xmlns="">
          <p:sp>
            <p:nvSpPr>
              <p:cNvPr id="46" name="TextBox 45">
                <a:extLst>
                  <a:ext uri="{FF2B5EF4-FFF2-40B4-BE49-F238E27FC236}">
                    <a16:creationId xmlns:a16="http://schemas.microsoft.com/office/drawing/2014/main" id="{82264A27-2882-19BC-69A8-EEBE338C0221}"/>
                  </a:ext>
                </a:extLst>
              </p:cNvPr>
              <p:cNvSpPr txBox="1">
                <a:spLocks noRot="1" noChangeAspect="1" noMove="1" noResize="1" noEditPoints="1" noAdjustHandles="1" noChangeArrowheads="1" noChangeShapeType="1" noTextEdit="1"/>
              </p:cNvSpPr>
              <p:nvPr/>
            </p:nvSpPr>
            <p:spPr>
              <a:xfrm>
                <a:off x="7112000" y="4669919"/>
                <a:ext cx="483412" cy="369332"/>
              </a:xfrm>
              <a:prstGeom prst="rect">
                <a:avLst/>
              </a:prstGeom>
              <a:blipFill>
                <a:blip r:embed="rId4"/>
                <a:stretch>
                  <a:fillRect b="-6557"/>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D2DEE26-9876-C82B-5294-DB46C3F7D98E}"/>
              </a:ext>
            </a:extLst>
          </p:cNvPr>
          <p:cNvCxnSpPr>
            <a:cxnSpLocks/>
          </p:cNvCxnSpPr>
          <p:nvPr/>
        </p:nvCxnSpPr>
        <p:spPr>
          <a:xfrm flipV="1">
            <a:off x="863226" y="2904238"/>
            <a:ext cx="338328" cy="36576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61C050D0-CE1D-4938-ACBD-57974A23C31C}"/>
              </a:ext>
            </a:extLst>
          </p:cNvPr>
          <p:cNvCxnSpPr>
            <a:cxnSpLocks/>
          </p:cNvCxnSpPr>
          <p:nvPr/>
        </p:nvCxnSpPr>
        <p:spPr>
          <a:xfrm flipV="1">
            <a:off x="1032390" y="2513165"/>
            <a:ext cx="338328" cy="36576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96261D54-3838-C49E-F723-D78E175B1729}"/>
              </a:ext>
            </a:extLst>
          </p:cNvPr>
          <p:cNvCxnSpPr>
            <a:cxnSpLocks/>
          </p:cNvCxnSpPr>
          <p:nvPr/>
        </p:nvCxnSpPr>
        <p:spPr>
          <a:xfrm flipV="1">
            <a:off x="797189" y="3287915"/>
            <a:ext cx="338328" cy="36576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A245D39-09AB-BCF0-404A-070F00B10810}"/>
              </a:ext>
            </a:extLst>
          </p:cNvPr>
          <p:cNvCxnSpPr>
            <a:cxnSpLocks/>
          </p:cNvCxnSpPr>
          <p:nvPr/>
        </p:nvCxnSpPr>
        <p:spPr>
          <a:xfrm flipV="1">
            <a:off x="863226" y="3712316"/>
            <a:ext cx="338328" cy="36576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6E8A8C7F-61D7-FC00-B932-EFC056149061}"/>
              </a:ext>
            </a:extLst>
          </p:cNvPr>
          <p:cNvCxnSpPr>
            <a:cxnSpLocks/>
          </p:cNvCxnSpPr>
          <p:nvPr/>
        </p:nvCxnSpPr>
        <p:spPr>
          <a:xfrm flipV="1">
            <a:off x="966353" y="3927198"/>
            <a:ext cx="338328" cy="36576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FC9E14E3-E954-3AEC-48D3-AAE8688F8BCC}"/>
              </a:ext>
            </a:extLst>
          </p:cNvPr>
          <p:cNvCxnSpPr>
            <a:cxnSpLocks/>
          </p:cNvCxnSpPr>
          <p:nvPr/>
        </p:nvCxnSpPr>
        <p:spPr>
          <a:xfrm flipV="1">
            <a:off x="1160035" y="4095035"/>
            <a:ext cx="338328" cy="365760"/>
          </a:xfrm>
          <a:prstGeom prst="line">
            <a:avLst/>
          </a:prstGeom>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DA1DD202-7328-F325-5848-003A747B58BD}"/>
              </a:ext>
            </a:extLst>
          </p:cNvPr>
          <p:cNvSpPr txBox="1"/>
          <p:nvPr/>
        </p:nvSpPr>
        <p:spPr>
          <a:xfrm>
            <a:off x="9103814" y="4277915"/>
            <a:ext cx="2807986" cy="1107996"/>
          </a:xfrm>
          <a:prstGeom prst="rect">
            <a:avLst/>
          </a:prstGeom>
          <a:noFill/>
        </p:spPr>
        <p:txBody>
          <a:bodyPr wrap="square" lIns="0" tIns="0" rIns="0" bIns="0" rtlCol="0">
            <a:spAutoFit/>
          </a:bodyPr>
          <a:lstStyle/>
          <a:p>
            <a:r>
              <a:rPr lang="en-US" b="0" dirty="0"/>
              <a:t>Numerical Solution :</a:t>
            </a:r>
          </a:p>
          <a:p>
            <a:pPr marL="285750" indent="-285750">
              <a:buFont typeface="Arial" panose="020B0604020202020204" pitchFamily="34" charset="0"/>
              <a:buChar char="•"/>
            </a:pPr>
            <a:r>
              <a:rPr lang="en-US" b="0" dirty="0"/>
              <a:t>Penalty solid – shell coupling  </a:t>
            </a:r>
          </a:p>
          <a:p>
            <a:pPr marL="285750" indent="-285750">
              <a:buFont typeface="Arial" panose="020B0604020202020204" pitchFamily="34" charset="0"/>
              <a:buChar char="•"/>
            </a:pPr>
            <a:r>
              <a:rPr lang="en-US" dirty="0"/>
              <a:t>Penalty factor = 1E8</a:t>
            </a:r>
            <a:endParaRPr lang="en-US" b="0" dirty="0"/>
          </a:p>
        </p:txBody>
      </p:sp>
    </p:spTree>
    <p:extLst>
      <p:ext uri="{BB962C8B-B14F-4D97-AF65-F5344CB8AC3E}">
        <p14:creationId xmlns:p14="http://schemas.microsoft.com/office/powerpoint/2010/main" val="35609567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0694A0-E3A0-59E9-5BC1-052CE3DD71EE}"/>
              </a:ext>
            </a:extLst>
          </p:cNvPr>
          <p:cNvPicPr>
            <a:picLocks noChangeAspect="1"/>
          </p:cNvPicPr>
          <p:nvPr/>
        </p:nvPicPr>
        <p:blipFill>
          <a:blip r:embed="rId2"/>
          <a:stretch>
            <a:fillRect/>
          </a:stretch>
        </p:blipFill>
        <p:spPr>
          <a:xfrm>
            <a:off x="-35163" y="1969580"/>
            <a:ext cx="6113582" cy="3972670"/>
          </a:xfrm>
          <a:prstGeom prst="rect">
            <a:avLst/>
          </a:prstGeom>
        </p:spPr>
      </p:pic>
      <p:sp>
        <p:nvSpPr>
          <p:cNvPr id="9" name="Title 1">
            <a:extLst>
              <a:ext uri="{FF2B5EF4-FFF2-40B4-BE49-F238E27FC236}">
                <a16:creationId xmlns:a16="http://schemas.microsoft.com/office/drawing/2014/main" id="{15884F59-C313-43FF-7669-2956C6F54B31}"/>
              </a:ext>
            </a:extLst>
          </p:cNvPr>
          <p:cNvSpPr>
            <a:spLocks noGrp="1"/>
          </p:cNvSpPr>
          <p:nvPr>
            <p:ph type="title"/>
          </p:nvPr>
        </p:nvSpPr>
        <p:spPr>
          <a:xfrm>
            <a:off x="838200" y="365125"/>
            <a:ext cx="10515600" cy="1325563"/>
          </a:xfrm>
        </p:spPr>
        <p:txBody>
          <a:bodyPr/>
          <a:lstStyle/>
          <a:p>
            <a:r>
              <a:rPr lang="en-US" dirty="0"/>
              <a:t>Example 09 – (Shell) Displacement X</a:t>
            </a:r>
          </a:p>
        </p:txBody>
      </p:sp>
      <p:sp>
        <p:nvSpPr>
          <p:cNvPr id="10" name="Rectangle 9">
            <a:extLst>
              <a:ext uri="{FF2B5EF4-FFF2-40B4-BE49-F238E27FC236}">
                <a16:creationId xmlns:a16="http://schemas.microsoft.com/office/drawing/2014/main" id="{10A011AF-156B-084C-6407-EFAD7A6DC10C}"/>
              </a:ext>
            </a:extLst>
          </p:cNvPr>
          <p:cNvSpPr/>
          <p:nvPr/>
        </p:nvSpPr>
        <p:spPr>
          <a:xfrm>
            <a:off x="4081391" y="1969580"/>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-5.1660E-04</a:t>
            </a:r>
          </a:p>
          <a:p>
            <a:pPr algn="ctr"/>
            <a:r>
              <a:rPr lang="en-US" dirty="0">
                <a:solidFill>
                  <a:schemeClr val="tx1"/>
                </a:solidFill>
              </a:rPr>
              <a:t>max = 4.0184e-04</a:t>
            </a:r>
          </a:p>
        </p:txBody>
      </p:sp>
      <p:pic>
        <p:nvPicPr>
          <p:cNvPr id="13" name="Picture 12">
            <a:extLst>
              <a:ext uri="{FF2B5EF4-FFF2-40B4-BE49-F238E27FC236}">
                <a16:creationId xmlns:a16="http://schemas.microsoft.com/office/drawing/2014/main" id="{30AEA6A7-D430-4480-26B4-F8D3048713B3}"/>
              </a:ext>
            </a:extLst>
          </p:cNvPr>
          <p:cNvPicPr>
            <a:picLocks noChangeAspect="1"/>
          </p:cNvPicPr>
          <p:nvPr/>
        </p:nvPicPr>
        <p:blipFill>
          <a:blip r:embed="rId3"/>
          <a:stretch>
            <a:fillRect/>
          </a:stretch>
        </p:blipFill>
        <p:spPr>
          <a:xfrm>
            <a:off x="6275672" y="1969580"/>
            <a:ext cx="5916328" cy="3972152"/>
          </a:xfrm>
          <a:prstGeom prst="rect">
            <a:avLst/>
          </a:prstGeom>
        </p:spPr>
      </p:pic>
      <p:sp>
        <p:nvSpPr>
          <p:cNvPr id="14" name="Rectangle 13">
            <a:extLst>
              <a:ext uri="{FF2B5EF4-FFF2-40B4-BE49-F238E27FC236}">
                <a16:creationId xmlns:a16="http://schemas.microsoft.com/office/drawing/2014/main" id="{CE219A9C-28A8-7E30-C429-0FEA30332714}"/>
              </a:ext>
            </a:extLst>
          </p:cNvPr>
          <p:cNvSpPr/>
          <p:nvPr/>
        </p:nvSpPr>
        <p:spPr>
          <a:xfrm>
            <a:off x="10159808" y="1969580"/>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-5.1382E-04</a:t>
            </a:r>
          </a:p>
          <a:p>
            <a:pPr algn="ctr"/>
            <a:r>
              <a:rPr lang="en-US" dirty="0">
                <a:solidFill>
                  <a:schemeClr val="tx1"/>
                </a:solidFill>
              </a:rPr>
              <a:t>max = 4.0021E-04</a:t>
            </a:r>
          </a:p>
        </p:txBody>
      </p:sp>
    </p:spTree>
    <p:extLst>
      <p:ext uri="{BB962C8B-B14F-4D97-AF65-F5344CB8AC3E}">
        <p14:creationId xmlns:p14="http://schemas.microsoft.com/office/powerpoint/2010/main" val="846023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695CDB-58CD-55F8-2E41-D01A6C455CA5}"/>
              </a:ext>
            </a:extLst>
          </p:cNvPr>
          <p:cNvSpPr>
            <a:spLocks noGrp="1"/>
          </p:cNvSpPr>
          <p:nvPr>
            <p:ph type="title"/>
          </p:nvPr>
        </p:nvSpPr>
        <p:spPr>
          <a:xfrm>
            <a:off x="838200" y="365125"/>
            <a:ext cx="7592568" cy="1134491"/>
          </a:xfrm>
        </p:spPr>
        <p:txBody>
          <a:bodyPr/>
          <a:lstStyle/>
          <a:p>
            <a:r>
              <a:rPr lang="en-US" dirty="0"/>
              <a:t>Example 09 -  Displacement-X</a:t>
            </a:r>
          </a:p>
        </p:txBody>
      </p:sp>
      <p:sp>
        <p:nvSpPr>
          <p:cNvPr id="7" name="TextBox 6">
            <a:extLst>
              <a:ext uri="{FF2B5EF4-FFF2-40B4-BE49-F238E27FC236}">
                <a16:creationId xmlns:a16="http://schemas.microsoft.com/office/drawing/2014/main" id="{667041D3-2BAC-4AEC-7134-7DDD2EB4B5BD}"/>
              </a:ext>
            </a:extLst>
          </p:cNvPr>
          <p:cNvSpPr txBox="1"/>
          <p:nvPr/>
        </p:nvSpPr>
        <p:spPr>
          <a:xfrm>
            <a:off x="8692896" y="1585484"/>
            <a:ext cx="2517648" cy="923330"/>
          </a:xfrm>
          <a:prstGeom prst="rect">
            <a:avLst/>
          </a:prstGeom>
          <a:noFill/>
        </p:spPr>
        <p:txBody>
          <a:bodyPr wrap="square" rtlCol="0">
            <a:spAutoFit/>
          </a:bodyPr>
          <a:lstStyle/>
          <a:p>
            <a:r>
              <a:rPr lang="en-US" dirty="0"/>
              <a:t>Minimum/maximum are not taken on the </a:t>
            </a:r>
            <a:r>
              <a:rPr lang="en-US" dirty="0" err="1"/>
              <a:t>midsurface</a:t>
            </a:r>
            <a:endParaRPr lang="en-US" dirty="0"/>
          </a:p>
        </p:txBody>
      </p:sp>
      <p:pic>
        <p:nvPicPr>
          <p:cNvPr id="10" name="Picture 9">
            <a:extLst>
              <a:ext uri="{FF2B5EF4-FFF2-40B4-BE49-F238E27FC236}">
                <a16:creationId xmlns:a16="http://schemas.microsoft.com/office/drawing/2014/main" id="{34E58667-17B3-37D2-6E7C-224879550710}"/>
              </a:ext>
            </a:extLst>
          </p:cNvPr>
          <p:cNvPicPr>
            <a:picLocks noChangeAspect="1"/>
          </p:cNvPicPr>
          <p:nvPr/>
        </p:nvPicPr>
        <p:blipFill>
          <a:blip r:embed="rId2"/>
          <a:stretch>
            <a:fillRect/>
          </a:stretch>
        </p:blipFill>
        <p:spPr>
          <a:xfrm>
            <a:off x="2088680" y="1753411"/>
            <a:ext cx="6342088" cy="4584923"/>
          </a:xfrm>
          <a:prstGeom prst="rect">
            <a:avLst/>
          </a:prstGeom>
        </p:spPr>
      </p:pic>
      <p:sp>
        <p:nvSpPr>
          <p:cNvPr id="11" name="Rectangle 10">
            <a:extLst>
              <a:ext uri="{FF2B5EF4-FFF2-40B4-BE49-F238E27FC236}">
                <a16:creationId xmlns:a16="http://schemas.microsoft.com/office/drawing/2014/main" id="{C57AADE2-BF94-563A-FE75-81F9555DFFF5}"/>
              </a:ext>
            </a:extLst>
          </p:cNvPr>
          <p:cNvSpPr/>
          <p:nvPr/>
        </p:nvSpPr>
        <p:spPr>
          <a:xfrm>
            <a:off x="6398576" y="1753411"/>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-4.753E-04</a:t>
            </a:r>
          </a:p>
          <a:p>
            <a:pPr algn="ctr"/>
            <a:r>
              <a:rPr lang="en-US" dirty="0">
                <a:solidFill>
                  <a:schemeClr val="tx1"/>
                </a:solidFill>
              </a:rPr>
              <a:t>max = -5.3554E-04</a:t>
            </a:r>
          </a:p>
        </p:txBody>
      </p:sp>
    </p:spTree>
    <p:extLst>
      <p:ext uri="{BB962C8B-B14F-4D97-AF65-F5344CB8AC3E}">
        <p14:creationId xmlns:p14="http://schemas.microsoft.com/office/powerpoint/2010/main" val="513243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F5F5E-76A4-A63E-7AB4-54BD3D533E3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C022C2F-F7A8-285A-78D2-28D4FFA6D2C6}"/>
              </a:ext>
            </a:extLst>
          </p:cNvPr>
          <p:cNvSpPr>
            <a:spLocks noGrp="1"/>
          </p:cNvSpPr>
          <p:nvPr>
            <p:ph type="title"/>
          </p:nvPr>
        </p:nvSpPr>
        <p:spPr>
          <a:xfrm>
            <a:off x="838200" y="365125"/>
            <a:ext cx="10515600" cy="1325563"/>
          </a:xfrm>
        </p:spPr>
        <p:txBody>
          <a:bodyPr/>
          <a:lstStyle/>
          <a:p>
            <a:r>
              <a:rPr lang="en-US" dirty="0"/>
              <a:t>Example 09 - Displacement-Y</a:t>
            </a:r>
          </a:p>
        </p:txBody>
      </p:sp>
      <p:pic>
        <p:nvPicPr>
          <p:cNvPr id="3" name="Picture 2">
            <a:extLst>
              <a:ext uri="{FF2B5EF4-FFF2-40B4-BE49-F238E27FC236}">
                <a16:creationId xmlns:a16="http://schemas.microsoft.com/office/drawing/2014/main" id="{FA45DC59-381B-D9D8-405E-F881DC920EE1}"/>
              </a:ext>
            </a:extLst>
          </p:cNvPr>
          <p:cNvPicPr>
            <a:picLocks noChangeAspect="1"/>
          </p:cNvPicPr>
          <p:nvPr/>
        </p:nvPicPr>
        <p:blipFill>
          <a:blip r:embed="rId2"/>
          <a:stretch>
            <a:fillRect/>
          </a:stretch>
        </p:blipFill>
        <p:spPr>
          <a:xfrm>
            <a:off x="6130479" y="1830134"/>
            <a:ext cx="6061521" cy="4112116"/>
          </a:xfrm>
          <a:prstGeom prst="rect">
            <a:avLst/>
          </a:prstGeom>
        </p:spPr>
      </p:pic>
      <p:pic>
        <p:nvPicPr>
          <p:cNvPr id="11" name="Picture 10">
            <a:extLst>
              <a:ext uri="{FF2B5EF4-FFF2-40B4-BE49-F238E27FC236}">
                <a16:creationId xmlns:a16="http://schemas.microsoft.com/office/drawing/2014/main" id="{C08F2CE7-F3A5-9A7D-C528-BEA51C20F1D7}"/>
              </a:ext>
            </a:extLst>
          </p:cNvPr>
          <p:cNvPicPr>
            <a:picLocks noChangeAspect="1"/>
          </p:cNvPicPr>
          <p:nvPr/>
        </p:nvPicPr>
        <p:blipFill>
          <a:blip r:embed="rId3"/>
          <a:stretch>
            <a:fillRect/>
          </a:stretch>
        </p:blipFill>
        <p:spPr>
          <a:xfrm>
            <a:off x="173738" y="1831472"/>
            <a:ext cx="5855205" cy="4110778"/>
          </a:xfrm>
          <a:prstGeom prst="rect">
            <a:avLst/>
          </a:prstGeom>
        </p:spPr>
      </p:pic>
      <p:sp>
        <p:nvSpPr>
          <p:cNvPr id="12" name="Rectangle 11">
            <a:extLst>
              <a:ext uri="{FF2B5EF4-FFF2-40B4-BE49-F238E27FC236}">
                <a16:creationId xmlns:a16="http://schemas.microsoft.com/office/drawing/2014/main" id="{4F0D63E1-5292-7119-68A1-4A9F0A51A83A}"/>
              </a:ext>
            </a:extLst>
          </p:cNvPr>
          <p:cNvSpPr/>
          <p:nvPr/>
        </p:nvSpPr>
        <p:spPr>
          <a:xfrm>
            <a:off x="10159808" y="1830134"/>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-3.5867E-03</a:t>
            </a:r>
          </a:p>
          <a:p>
            <a:pPr algn="ctr"/>
            <a:r>
              <a:rPr lang="en-US" dirty="0">
                <a:solidFill>
                  <a:schemeClr val="tx1"/>
                </a:solidFill>
              </a:rPr>
              <a:t>max = 1.8527E-04</a:t>
            </a:r>
          </a:p>
        </p:txBody>
      </p:sp>
      <p:sp>
        <p:nvSpPr>
          <p:cNvPr id="15" name="Rectangle 14">
            <a:extLst>
              <a:ext uri="{FF2B5EF4-FFF2-40B4-BE49-F238E27FC236}">
                <a16:creationId xmlns:a16="http://schemas.microsoft.com/office/drawing/2014/main" id="{1D058C7E-6A33-DCC5-51AE-A0C459B52EE5}"/>
              </a:ext>
            </a:extLst>
          </p:cNvPr>
          <p:cNvSpPr/>
          <p:nvPr/>
        </p:nvSpPr>
        <p:spPr>
          <a:xfrm>
            <a:off x="3996751" y="1830134"/>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-3.4651E-03</a:t>
            </a:r>
          </a:p>
          <a:p>
            <a:pPr algn="ctr"/>
            <a:r>
              <a:rPr lang="en-US" dirty="0">
                <a:solidFill>
                  <a:schemeClr val="tx1"/>
                </a:solidFill>
              </a:rPr>
              <a:t>max = 1.7665E-04</a:t>
            </a:r>
          </a:p>
        </p:txBody>
      </p:sp>
    </p:spTree>
    <p:extLst>
      <p:ext uri="{BB962C8B-B14F-4D97-AF65-F5344CB8AC3E}">
        <p14:creationId xmlns:p14="http://schemas.microsoft.com/office/powerpoint/2010/main" val="29164989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0072-F97F-D917-DF12-5E1624500F3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8A7F0E2-61A5-89E8-57BF-DC7A6DED57A3}"/>
              </a:ext>
            </a:extLst>
          </p:cNvPr>
          <p:cNvSpPr>
            <a:spLocks noGrp="1"/>
          </p:cNvSpPr>
          <p:nvPr>
            <p:ph type="title"/>
          </p:nvPr>
        </p:nvSpPr>
        <p:spPr>
          <a:xfrm>
            <a:off x="838200" y="365125"/>
            <a:ext cx="7592568" cy="1134491"/>
          </a:xfrm>
        </p:spPr>
        <p:txBody>
          <a:bodyPr/>
          <a:lstStyle/>
          <a:p>
            <a:r>
              <a:rPr lang="en-US" dirty="0"/>
              <a:t>Example 09 -  Displacement-Y</a:t>
            </a:r>
          </a:p>
        </p:txBody>
      </p:sp>
      <p:sp>
        <p:nvSpPr>
          <p:cNvPr id="7" name="TextBox 6">
            <a:extLst>
              <a:ext uri="{FF2B5EF4-FFF2-40B4-BE49-F238E27FC236}">
                <a16:creationId xmlns:a16="http://schemas.microsoft.com/office/drawing/2014/main" id="{FEF7AAE3-434D-58CC-13C8-4BE7388976C1}"/>
              </a:ext>
            </a:extLst>
          </p:cNvPr>
          <p:cNvSpPr txBox="1"/>
          <p:nvPr/>
        </p:nvSpPr>
        <p:spPr>
          <a:xfrm>
            <a:off x="8692896" y="1585484"/>
            <a:ext cx="2517648" cy="923330"/>
          </a:xfrm>
          <a:prstGeom prst="rect">
            <a:avLst/>
          </a:prstGeom>
          <a:noFill/>
        </p:spPr>
        <p:txBody>
          <a:bodyPr wrap="square" rtlCol="0">
            <a:spAutoFit/>
          </a:bodyPr>
          <a:lstStyle/>
          <a:p>
            <a:r>
              <a:rPr lang="en-US" dirty="0"/>
              <a:t>Minimum/maximum are not taken on the </a:t>
            </a:r>
            <a:r>
              <a:rPr lang="en-US" dirty="0" err="1"/>
              <a:t>midsurface</a:t>
            </a:r>
            <a:endParaRPr lang="en-US" dirty="0"/>
          </a:p>
        </p:txBody>
      </p:sp>
      <p:pic>
        <p:nvPicPr>
          <p:cNvPr id="4" name="Picture 3">
            <a:extLst>
              <a:ext uri="{FF2B5EF4-FFF2-40B4-BE49-F238E27FC236}">
                <a16:creationId xmlns:a16="http://schemas.microsoft.com/office/drawing/2014/main" id="{EEC90D8F-721E-36F5-EFEB-DC4B33798297}"/>
              </a:ext>
            </a:extLst>
          </p:cNvPr>
          <p:cNvPicPr>
            <a:picLocks noChangeAspect="1"/>
          </p:cNvPicPr>
          <p:nvPr/>
        </p:nvPicPr>
        <p:blipFill>
          <a:blip r:embed="rId2"/>
          <a:stretch>
            <a:fillRect/>
          </a:stretch>
        </p:blipFill>
        <p:spPr>
          <a:xfrm>
            <a:off x="2264664" y="1746503"/>
            <a:ext cx="5956237" cy="4572635"/>
          </a:xfrm>
          <a:prstGeom prst="rect">
            <a:avLst/>
          </a:prstGeom>
        </p:spPr>
      </p:pic>
      <p:sp>
        <p:nvSpPr>
          <p:cNvPr id="5" name="Rectangle 4">
            <a:extLst>
              <a:ext uri="{FF2B5EF4-FFF2-40B4-BE49-F238E27FC236}">
                <a16:creationId xmlns:a16="http://schemas.microsoft.com/office/drawing/2014/main" id="{EB7CA28E-50F9-A169-B51E-FBE7EBB5E6A2}"/>
              </a:ext>
            </a:extLst>
          </p:cNvPr>
          <p:cNvSpPr/>
          <p:nvPr/>
        </p:nvSpPr>
        <p:spPr>
          <a:xfrm>
            <a:off x="6188709" y="1747601"/>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-3.4234E-03</a:t>
            </a:r>
          </a:p>
          <a:p>
            <a:pPr algn="ctr"/>
            <a:r>
              <a:rPr lang="en-US" dirty="0">
                <a:solidFill>
                  <a:schemeClr val="tx1"/>
                </a:solidFill>
              </a:rPr>
              <a:t>max = -2.9188E-04</a:t>
            </a:r>
          </a:p>
        </p:txBody>
      </p:sp>
    </p:spTree>
    <p:extLst>
      <p:ext uri="{BB962C8B-B14F-4D97-AF65-F5344CB8AC3E}">
        <p14:creationId xmlns:p14="http://schemas.microsoft.com/office/powerpoint/2010/main" val="3085496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17336-353A-0D31-B1A6-5F7181A67C8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513E7A-7890-E4BB-5ABA-3999376DB033}"/>
              </a:ext>
            </a:extLst>
          </p:cNvPr>
          <p:cNvSpPr>
            <a:spLocks noGrp="1"/>
          </p:cNvSpPr>
          <p:nvPr>
            <p:ph type="title"/>
          </p:nvPr>
        </p:nvSpPr>
        <p:spPr>
          <a:xfrm>
            <a:off x="838200" y="365125"/>
            <a:ext cx="10515600" cy="1325563"/>
          </a:xfrm>
        </p:spPr>
        <p:txBody>
          <a:bodyPr/>
          <a:lstStyle/>
          <a:p>
            <a:r>
              <a:rPr lang="en-US" dirty="0"/>
              <a:t>Example 09 - Displacement-Y</a:t>
            </a:r>
          </a:p>
        </p:txBody>
      </p:sp>
      <p:grpSp>
        <p:nvGrpSpPr>
          <p:cNvPr id="8" name="Group 7">
            <a:extLst>
              <a:ext uri="{FF2B5EF4-FFF2-40B4-BE49-F238E27FC236}">
                <a16:creationId xmlns:a16="http://schemas.microsoft.com/office/drawing/2014/main" id="{58CA05B1-26F9-8BB6-780A-98785D6A9742}"/>
              </a:ext>
            </a:extLst>
          </p:cNvPr>
          <p:cNvGrpSpPr/>
          <p:nvPr/>
        </p:nvGrpSpPr>
        <p:grpSpPr>
          <a:xfrm>
            <a:off x="1321793" y="1543863"/>
            <a:ext cx="9266959" cy="4756353"/>
            <a:chOff x="1897865" y="1733462"/>
            <a:chExt cx="8000892" cy="4649049"/>
          </a:xfrm>
        </p:grpSpPr>
        <p:pic>
          <p:nvPicPr>
            <p:cNvPr id="3" name="Picture 2">
              <a:extLst>
                <a:ext uri="{FF2B5EF4-FFF2-40B4-BE49-F238E27FC236}">
                  <a16:creationId xmlns:a16="http://schemas.microsoft.com/office/drawing/2014/main" id="{200BE015-9431-08EA-4AE2-5085D7CB0F25}"/>
                </a:ext>
              </a:extLst>
            </p:cNvPr>
            <p:cNvPicPr>
              <a:picLocks noChangeAspect="1"/>
            </p:cNvPicPr>
            <p:nvPr/>
          </p:nvPicPr>
          <p:blipFill>
            <a:blip r:embed="rId2"/>
            <a:stretch>
              <a:fillRect/>
            </a:stretch>
          </p:blipFill>
          <p:spPr>
            <a:xfrm>
              <a:off x="1897865" y="1733462"/>
              <a:ext cx="8000892" cy="4649049"/>
            </a:xfrm>
            <a:prstGeom prst="rect">
              <a:avLst/>
            </a:prstGeom>
          </p:spPr>
        </p:pic>
        <p:sp>
          <p:nvSpPr>
            <p:cNvPr id="7" name="Rectangle 6">
              <a:extLst>
                <a:ext uri="{FF2B5EF4-FFF2-40B4-BE49-F238E27FC236}">
                  <a16:creationId xmlns:a16="http://schemas.microsoft.com/office/drawing/2014/main" id="{654C8683-8B0E-F377-7D26-F618834023B6}"/>
                </a:ext>
              </a:extLst>
            </p:cNvPr>
            <p:cNvSpPr/>
            <p:nvPr/>
          </p:nvSpPr>
          <p:spPr>
            <a:xfrm>
              <a:off x="7150608" y="1733462"/>
              <a:ext cx="2748149" cy="10342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-3.4234E-03</a:t>
              </a:r>
            </a:p>
            <a:p>
              <a:pPr algn="ctr"/>
              <a:r>
                <a:rPr lang="en-US" dirty="0">
                  <a:solidFill>
                    <a:schemeClr val="tx1"/>
                  </a:solidFill>
                </a:rPr>
                <a:t>max = 2.9188E-04</a:t>
              </a:r>
            </a:p>
          </p:txBody>
        </p:sp>
      </p:grpSp>
    </p:spTree>
    <p:extLst>
      <p:ext uri="{BB962C8B-B14F-4D97-AF65-F5344CB8AC3E}">
        <p14:creationId xmlns:p14="http://schemas.microsoft.com/office/powerpoint/2010/main" val="1623989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1992-F1E2-8F43-502A-CA243406B1D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2929D99-9219-E4C4-7910-5823377D7ABE}"/>
              </a:ext>
            </a:extLst>
          </p:cNvPr>
          <p:cNvSpPr>
            <a:spLocks noGrp="1"/>
          </p:cNvSpPr>
          <p:nvPr>
            <p:ph type="title"/>
          </p:nvPr>
        </p:nvSpPr>
        <p:spPr>
          <a:xfrm>
            <a:off x="838200" y="365125"/>
            <a:ext cx="10515600" cy="1325563"/>
          </a:xfrm>
        </p:spPr>
        <p:txBody>
          <a:bodyPr/>
          <a:lstStyle/>
          <a:p>
            <a:r>
              <a:rPr lang="en-US" dirty="0"/>
              <a:t>Example 09 - Displacement-Z</a:t>
            </a:r>
          </a:p>
        </p:txBody>
      </p:sp>
      <p:pic>
        <p:nvPicPr>
          <p:cNvPr id="4" name="Picture 3">
            <a:extLst>
              <a:ext uri="{FF2B5EF4-FFF2-40B4-BE49-F238E27FC236}">
                <a16:creationId xmlns:a16="http://schemas.microsoft.com/office/drawing/2014/main" id="{DC7DE8A6-0D1D-8391-1391-78B9E11FF152}"/>
              </a:ext>
            </a:extLst>
          </p:cNvPr>
          <p:cNvPicPr>
            <a:picLocks noChangeAspect="1"/>
          </p:cNvPicPr>
          <p:nvPr/>
        </p:nvPicPr>
        <p:blipFill>
          <a:blip r:embed="rId2"/>
          <a:stretch>
            <a:fillRect/>
          </a:stretch>
        </p:blipFill>
        <p:spPr>
          <a:xfrm>
            <a:off x="0" y="1830134"/>
            <a:ext cx="5949991" cy="4112116"/>
          </a:xfrm>
          <a:prstGeom prst="rect">
            <a:avLst/>
          </a:prstGeom>
        </p:spPr>
      </p:pic>
      <p:sp>
        <p:nvSpPr>
          <p:cNvPr id="5" name="Rectangle 4">
            <a:extLst>
              <a:ext uri="{FF2B5EF4-FFF2-40B4-BE49-F238E27FC236}">
                <a16:creationId xmlns:a16="http://schemas.microsoft.com/office/drawing/2014/main" id="{C2179CFB-6202-D482-044E-B4FAF5E3E9FF}"/>
              </a:ext>
            </a:extLst>
          </p:cNvPr>
          <p:cNvSpPr/>
          <p:nvPr/>
        </p:nvSpPr>
        <p:spPr>
          <a:xfrm>
            <a:off x="3996751" y="1830134"/>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5.5736E-04</a:t>
            </a:r>
          </a:p>
          <a:p>
            <a:pPr algn="ctr"/>
            <a:r>
              <a:rPr lang="en-US" dirty="0">
                <a:solidFill>
                  <a:schemeClr val="tx1"/>
                </a:solidFill>
              </a:rPr>
              <a:t>max = 4.5294E-03</a:t>
            </a:r>
          </a:p>
        </p:txBody>
      </p:sp>
      <p:pic>
        <p:nvPicPr>
          <p:cNvPr id="7" name="Picture 6">
            <a:extLst>
              <a:ext uri="{FF2B5EF4-FFF2-40B4-BE49-F238E27FC236}">
                <a16:creationId xmlns:a16="http://schemas.microsoft.com/office/drawing/2014/main" id="{FF59D041-84EC-B4C4-BC4E-4FEA3EB66483}"/>
              </a:ext>
            </a:extLst>
          </p:cNvPr>
          <p:cNvPicPr>
            <a:picLocks noChangeAspect="1"/>
          </p:cNvPicPr>
          <p:nvPr/>
        </p:nvPicPr>
        <p:blipFill>
          <a:blip r:embed="rId3"/>
          <a:stretch>
            <a:fillRect/>
          </a:stretch>
        </p:blipFill>
        <p:spPr>
          <a:xfrm>
            <a:off x="6028943" y="1830134"/>
            <a:ext cx="6028943" cy="4112261"/>
          </a:xfrm>
          <a:prstGeom prst="rect">
            <a:avLst/>
          </a:prstGeom>
        </p:spPr>
      </p:pic>
      <p:sp>
        <p:nvSpPr>
          <p:cNvPr id="8" name="Rectangle 7">
            <a:extLst>
              <a:ext uri="{FF2B5EF4-FFF2-40B4-BE49-F238E27FC236}">
                <a16:creationId xmlns:a16="http://schemas.microsoft.com/office/drawing/2014/main" id="{63CDFB0F-0177-27FD-6BAD-354B103A2DD0}"/>
              </a:ext>
            </a:extLst>
          </p:cNvPr>
          <p:cNvSpPr/>
          <p:nvPr/>
        </p:nvSpPr>
        <p:spPr>
          <a:xfrm>
            <a:off x="10159808" y="1830134"/>
            <a:ext cx="2032192"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-2.8250E-11</a:t>
            </a:r>
          </a:p>
          <a:p>
            <a:pPr algn="ctr"/>
            <a:r>
              <a:rPr lang="en-US" dirty="0">
                <a:solidFill>
                  <a:schemeClr val="tx1"/>
                </a:solidFill>
              </a:rPr>
              <a:t>max = 4.4896E-03</a:t>
            </a:r>
          </a:p>
        </p:txBody>
      </p:sp>
      <p:sp>
        <p:nvSpPr>
          <p:cNvPr id="10" name="TextBox 9">
            <a:extLst>
              <a:ext uri="{FF2B5EF4-FFF2-40B4-BE49-F238E27FC236}">
                <a16:creationId xmlns:a16="http://schemas.microsoft.com/office/drawing/2014/main" id="{C05CB8B0-0C11-A23E-193A-3A3AC5461B6A}"/>
              </a:ext>
            </a:extLst>
          </p:cNvPr>
          <p:cNvSpPr txBox="1"/>
          <p:nvPr/>
        </p:nvSpPr>
        <p:spPr>
          <a:xfrm>
            <a:off x="8787384" y="465975"/>
            <a:ext cx="2999232" cy="923330"/>
          </a:xfrm>
          <a:prstGeom prst="rect">
            <a:avLst/>
          </a:prstGeom>
          <a:noFill/>
        </p:spPr>
        <p:txBody>
          <a:bodyPr wrap="square" rtlCol="0">
            <a:spAutoFit/>
          </a:bodyPr>
          <a:lstStyle/>
          <a:p>
            <a:r>
              <a:rPr lang="en-US" dirty="0"/>
              <a:t>The minimums happens in different areas, so comparison is impossible</a:t>
            </a:r>
          </a:p>
        </p:txBody>
      </p:sp>
    </p:spTree>
    <p:extLst>
      <p:ext uri="{BB962C8B-B14F-4D97-AF65-F5344CB8AC3E}">
        <p14:creationId xmlns:p14="http://schemas.microsoft.com/office/powerpoint/2010/main" val="2419547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612E4-E44F-DB0E-7B12-846E4E87A717}"/>
              </a:ext>
            </a:extLst>
          </p:cNvPr>
          <p:cNvPicPr>
            <a:picLocks noChangeAspect="1"/>
          </p:cNvPicPr>
          <p:nvPr/>
        </p:nvPicPr>
        <p:blipFill>
          <a:blip r:embed="rId2"/>
          <a:stretch>
            <a:fillRect/>
          </a:stretch>
        </p:blipFill>
        <p:spPr>
          <a:xfrm>
            <a:off x="2183260" y="1574540"/>
            <a:ext cx="6604124" cy="4918335"/>
          </a:xfrm>
          <a:prstGeom prst="rect">
            <a:avLst/>
          </a:prstGeom>
        </p:spPr>
      </p:pic>
      <p:sp>
        <p:nvSpPr>
          <p:cNvPr id="5" name="Title 1">
            <a:extLst>
              <a:ext uri="{FF2B5EF4-FFF2-40B4-BE49-F238E27FC236}">
                <a16:creationId xmlns:a16="http://schemas.microsoft.com/office/drawing/2014/main" id="{04F9EC3F-6487-68B9-8554-6FA1C48403EB}"/>
              </a:ext>
            </a:extLst>
          </p:cNvPr>
          <p:cNvSpPr>
            <a:spLocks noGrp="1"/>
          </p:cNvSpPr>
          <p:nvPr>
            <p:ph type="title"/>
          </p:nvPr>
        </p:nvSpPr>
        <p:spPr>
          <a:xfrm>
            <a:off x="838200" y="365125"/>
            <a:ext cx="7592568" cy="1134491"/>
          </a:xfrm>
        </p:spPr>
        <p:txBody>
          <a:bodyPr/>
          <a:lstStyle/>
          <a:p>
            <a:r>
              <a:rPr lang="en-US" dirty="0"/>
              <a:t>Example 09 -  Displacement-Z</a:t>
            </a:r>
          </a:p>
        </p:txBody>
      </p:sp>
      <p:sp>
        <p:nvSpPr>
          <p:cNvPr id="6" name="Rectangle 5">
            <a:extLst>
              <a:ext uri="{FF2B5EF4-FFF2-40B4-BE49-F238E27FC236}">
                <a16:creationId xmlns:a16="http://schemas.microsoft.com/office/drawing/2014/main" id="{AC6AF925-66CD-E6F9-225C-B7AEEC482B75}"/>
              </a:ext>
            </a:extLst>
          </p:cNvPr>
          <p:cNvSpPr/>
          <p:nvPr/>
        </p:nvSpPr>
        <p:spPr>
          <a:xfrm>
            <a:off x="5604366" y="1499616"/>
            <a:ext cx="3183018" cy="10580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 = 4.8377E-4</a:t>
            </a:r>
          </a:p>
          <a:p>
            <a:pPr algn="ctr"/>
            <a:r>
              <a:rPr lang="en-US" dirty="0">
                <a:solidFill>
                  <a:schemeClr val="tx1"/>
                </a:solidFill>
              </a:rPr>
              <a:t>max = 4.8368E-03</a:t>
            </a:r>
          </a:p>
        </p:txBody>
      </p:sp>
    </p:spTree>
    <p:extLst>
      <p:ext uri="{BB962C8B-B14F-4D97-AF65-F5344CB8AC3E}">
        <p14:creationId xmlns:p14="http://schemas.microsoft.com/office/powerpoint/2010/main" val="21722809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450E-29D3-7EFC-63CF-AB65547BE1F9}"/>
              </a:ext>
            </a:extLst>
          </p:cNvPr>
          <p:cNvSpPr>
            <a:spLocks noGrp="1"/>
          </p:cNvSpPr>
          <p:nvPr>
            <p:ph type="title"/>
          </p:nvPr>
        </p:nvSpPr>
        <p:spPr>
          <a:xfrm>
            <a:off x="856488" y="392557"/>
            <a:ext cx="10515600" cy="1325563"/>
          </a:xfrm>
        </p:spPr>
        <p:txBody>
          <a:bodyPr/>
          <a:lstStyle/>
          <a:p>
            <a:r>
              <a:rPr lang="en-US" dirty="0"/>
              <a:t>Examples 09 – Results VM Stress (Solid)</a:t>
            </a:r>
          </a:p>
        </p:txBody>
      </p:sp>
      <p:pic>
        <p:nvPicPr>
          <p:cNvPr id="38" name="Picture 37">
            <a:extLst>
              <a:ext uri="{FF2B5EF4-FFF2-40B4-BE49-F238E27FC236}">
                <a16:creationId xmlns:a16="http://schemas.microsoft.com/office/drawing/2014/main" id="{5876C1AF-EDE8-D963-6583-D6349DB43B34}"/>
              </a:ext>
            </a:extLst>
          </p:cNvPr>
          <p:cNvPicPr>
            <a:picLocks noChangeAspect="1"/>
          </p:cNvPicPr>
          <p:nvPr/>
        </p:nvPicPr>
        <p:blipFill>
          <a:blip r:embed="rId2"/>
          <a:stretch>
            <a:fillRect/>
          </a:stretch>
        </p:blipFill>
        <p:spPr>
          <a:xfrm>
            <a:off x="0" y="1718120"/>
            <a:ext cx="6001361" cy="4640076"/>
          </a:xfrm>
          <a:prstGeom prst="rect">
            <a:avLst/>
          </a:prstGeom>
        </p:spPr>
      </p:pic>
      <p:pic>
        <p:nvPicPr>
          <p:cNvPr id="40" name="Picture 39">
            <a:extLst>
              <a:ext uri="{FF2B5EF4-FFF2-40B4-BE49-F238E27FC236}">
                <a16:creationId xmlns:a16="http://schemas.microsoft.com/office/drawing/2014/main" id="{7C2967D0-23B9-500F-8750-12CCFE08FFC4}"/>
              </a:ext>
            </a:extLst>
          </p:cNvPr>
          <p:cNvPicPr>
            <a:picLocks noChangeAspect="1"/>
          </p:cNvPicPr>
          <p:nvPr/>
        </p:nvPicPr>
        <p:blipFill>
          <a:blip r:embed="rId3"/>
          <a:stretch>
            <a:fillRect/>
          </a:stretch>
        </p:blipFill>
        <p:spPr>
          <a:xfrm>
            <a:off x="6190641" y="1718122"/>
            <a:ext cx="6174047" cy="4640074"/>
          </a:xfrm>
          <a:prstGeom prst="rect">
            <a:avLst/>
          </a:prstGeom>
        </p:spPr>
      </p:pic>
      <p:sp>
        <p:nvSpPr>
          <p:cNvPr id="41" name="Rectangle 40">
            <a:extLst>
              <a:ext uri="{FF2B5EF4-FFF2-40B4-BE49-F238E27FC236}">
                <a16:creationId xmlns:a16="http://schemas.microsoft.com/office/drawing/2014/main" id="{A9D58FCF-3C3B-F3D6-8917-EEEECA47E7EA}"/>
              </a:ext>
            </a:extLst>
          </p:cNvPr>
          <p:cNvSpPr/>
          <p:nvPr/>
        </p:nvSpPr>
        <p:spPr>
          <a:xfrm>
            <a:off x="3694026" y="1718120"/>
            <a:ext cx="2307335"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 11.165E-00</a:t>
            </a:r>
          </a:p>
        </p:txBody>
      </p:sp>
      <p:sp>
        <p:nvSpPr>
          <p:cNvPr id="42" name="Rectangle 41">
            <a:extLst>
              <a:ext uri="{FF2B5EF4-FFF2-40B4-BE49-F238E27FC236}">
                <a16:creationId xmlns:a16="http://schemas.microsoft.com/office/drawing/2014/main" id="{570C2036-EC23-D3D4-E11A-687C358D5804}"/>
              </a:ext>
            </a:extLst>
          </p:cNvPr>
          <p:cNvSpPr/>
          <p:nvPr/>
        </p:nvSpPr>
        <p:spPr>
          <a:xfrm>
            <a:off x="10057353" y="1718120"/>
            <a:ext cx="2307335" cy="5874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 = 10.596E-00</a:t>
            </a:r>
          </a:p>
        </p:txBody>
      </p:sp>
    </p:spTree>
    <p:extLst>
      <p:ext uri="{BB962C8B-B14F-4D97-AF65-F5344CB8AC3E}">
        <p14:creationId xmlns:p14="http://schemas.microsoft.com/office/powerpoint/2010/main" val="202742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DA2F5-51AF-82C0-5F9E-F07B60D2F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9463F-58F3-57DF-C6E3-C502E5349F86}"/>
              </a:ext>
            </a:extLst>
          </p:cNvPr>
          <p:cNvSpPr>
            <a:spLocks noGrp="1"/>
          </p:cNvSpPr>
          <p:nvPr>
            <p:ph type="title"/>
          </p:nvPr>
        </p:nvSpPr>
        <p:spPr>
          <a:xfrm>
            <a:off x="856488" y="392557"/>
            <a:ext cx="10515600" cy="1325563"/>
          </a:xfrm>
        </p:spPr>
        <p:txBody>
          <a:bodyPr/>
          <a:lstStyle/>
          <a:p>
            <a:r>
              <a:rPr lang="en-US" dirty="0"/>
              <a:t>Examples 09 – Results on the interface</a:t>
            </a:r>
          </a:p>
        </p:txBody>
      </p:sp>
      <p:pic>
        <p:nvPicPr>
          <p:cNvPr id="4" name="Picture 3">
            <a:extLst>
              <a:ext uri="{FF2B5EF4-FFF2-40B4-BE49-F238E27FC236}">
                <a16:creationId xmlns:a16="http://schemas.microsoft.com/office/drawing/2014/main" id="{1E8A63D4-3B42-AAB6-45E0-89BF7195B35E}"/>
              </a:ext>
            </a:extLst>
          </p:cNvPr>
          <p:cNvPicPr>
            <a:picLocks noChangeAspect="1"/>
          </p:cNvPicPr>
          <p:nvPr/>
        </p:nvPicPr>
        <p:blipFill>
          <a:blip r:embed="rId2"/>
          <a:stretch>
            <a:fillRect/>
          </a:stretch>
        </p:blipFill>
        <p:spPr>
          <a:xfrm>
            <a:off x="43130" y="1718120"/>
            <a:ext cx="6052870" cy="4916135"/>
          </a:xfrm>
          <a:prstGeom prst="rect">
            <a:avLst/>
          </a:prstGeom>
        </p:spPr>
      </p:pic>
      <p:graphicFrame>
        <p:nvGraphicFramePr>
          <p:cNvPr id="7" name="Table 6">
            <a:extLst>
              <a:ext uri="{FF2B5EF4-FFF2-40B4-BE49-F238E27FC236}">
                <a16:creationId xmlns:a16="http://schemas.microsoft.com/office/drawing/2014/main" id="{E817A82A-AEFF-2C1F-DB60-DF3DDD2C6F1F}"/>
              </a:ext>
            </a:extLst>
          </p:cNvPr>
          <p:cNvGraphicFramePr>
            <a:graphicFrameLocks noGrp="1"/>
          </p:cNvGraphicFramePr>
          <p:nvPr/>
        </p:nvGraphicFramePr>
        <p:xfrm>
          <a:off x="6900672" y="4585182"/>
          <a:ext cx="4471416" cy="1854200"/>
        </p:xfrm>
        <a:graphic>
          <a:graphicData uri="http://schemas.openxmlformats.org/drawingml/2006/table">
            <a:tbl>
              <a:tblPr firstRow="1" bandRow="1">
                <a:tableStyleId>{5C22544A-7EE6-4342-B048-85BDC9FD1C3A}</a:tableStyleId>
              </a:tblPr>
              <a:tblGrid>
                <a:gridCol w="1117854">
                  <a:extLst>
                    <a:ext uri="{9D8B030D-6E8A-4147-A177-3AD203B41FA5}">
                      <a16:colId xmlns:a16="http://schemas.microsoft.com/office/drawing/2014/main" val="2188693796"/>
                    </a:ext>
                  </a:extLst>
                </a:gridCol>
                <a:gridCol w="1117854">
                  <a:extLst>
                    <a:ext uri="{9D8B030D-6E8A-4147-A177-3AD203B41FA5}">
                      <a16:colId xmlns:a16="http://schemas.microsoft.com/office/drawing/2014/main" val="1965577229"/>
                    </a:ext>
                  </a:extLst>
                </a:gridCol>
                <a:gridCol w="1117854">
                  <a:extLst>
                    <a:ext uri="{9D8B030D-6E8A-4147-A177-3AD203B41FA5}">
                      <a16:colId xmlns:a16="http://schemas.microsoft.com/office/drawing/2014/main" val="618239829"/>
                    </a:ext>
                  </a:extLst>
                </a:gridCol>
                <a:gridCol w="1117854">
                  <a:extLst>
                    <a:ext uri="{9D8B030D-6E8A-4147-A177-3AD203B41FA5}">
                      <a16:colId xmlns:a16="http://schemas.microsoft.com/office/drawing/2014/main" val="2935646103"/>
                    </a:ext>
                  </a:extLst>
                </a:gridCol>
              </a:tblGrid>
              <a:tr h="370840">
                <a:tc>
                  <a:txBody>
                    <a:bodyPr/>
                    <a:lstStyle/>
                    <a:p>
                      <a:pPr algn="ctr"/>
                      <a:r>
                        <a:rPr lang="en-US" dirty="0"/>
                        <a:t>#</a:t>
                      </a:r>
                    </a:p>
                  </a:txBody>
                  <a:tcPr/>
                </a:tc>
                <a:tc>
                  <a:txBody>
                    <a:bodyPr/>
                    <a:lstStyle/>
                    <a:p>
                      <a:pPr algn="ctr"/>
                      <a:r>
                        <a:rPr lang="en-US" dirty="0"/>
                        <a:t>X</a:t>
                      </a:r>
                    </a:p>
                  </a:txBody>
                  <a:tcPr/>
                </a:tc>
                <a:tc>
                  <a:txBody>
                    <a:bodyPr/>
                    <a:lstStyle/>
                    <a:p>
                      <a:pPr algn="ctr"/>
                      <a:r>
                        <a:rPr lang="en-US" dirty="0"/>
                        <a:t>Y </a:t>
                      </a:r>
                    </a:p>
                  </a:txBody>
                  <a:tcPr/>
                </a:tc>
                <a:tc>
                  <a:txBody>
                    <a:bodyPr/>
                    <a:lstStyle/>
                    <a:p>
                      <a:pPr algn="ctr"/>
                      <a:r>
                        <a:rPr lang="en-US" dirty="0"/>
                        <a:t>Z</a:t>
                      </a:r>
                    </a:p>
                  </a:txBody>
                  <a:tcPr/>
                </a:tc>
                <a:extLst>
                  <a:ext uri="{0D108BD9-81ED-4DB2-BD59-A6C34878D82A}">
                    <a16:rowId xmlns:a16="http://schemas.microsoft.com/office/drawing/2014/main" val="473460057"/>
                  </a:ext>
                </a:extLst>
              </a:tr>
              <a:tr h="370840">
                <a:tc>
                  <a:txBody>
                    <a:bodyPr/>
                    <a:lstStyle/>
                    <a:p>
                      <a:pPr algn="ctr"/>
                      <a:r>
                        <a:rPr lang="en-US" dirty="0"/>
                        <a:t>1</a:t>
                      </a:r>
                    </a:p>
                  </a:txBody>
                  <a:tcPr/>
                </a:tc>
                <a:tc>
                  <a:txBody>
                    <a:bodyPr/>
                    <a:lstStyle/>
                    <a:p>
                      <a:pPr algn="ctr"/>
                      <a:r>
                        <a:rPr lang="en-US" dirty="0"/>
                        <a:t>15</a:t>
                      </a:r>
                    </a:p>
                  </a:txBody>
                  <a:tcPr/>
                </a:tc>
                <a:tc>
                  <a:txBody>
                    <a:bodyPr/>
                    <a:lstStyle/>
                    <a:p>
                      <a:pPr algn="ctr"/>
                      <a:r>
                        <a:rPr lang="en-US" dirty="0"/>
                        <a:t>0</a:t>
                      </a:r>
                    </a:p>
                  </a:txBody>
                  <a:tcPr/>
                </a:tc>
                <a:tc>
                  <a:txBody>
                    <a:bodyPr/>
                    <a:lstStyle/>
                    <a:p>
                      <a:pPr algn="ctr"/>
                      <a:r>
                        <a:rPr lang="en-US" dirty="0"/>
                        <a:t>4.95</a:t>
                      </a:r>
                    </a:p>
                  </a:txBody>
                  <a:tcPr/>
                </a:tc>
                <a:extLst>
                  <a:ext uri="{0D108BD9-81ED-4DB2-BD59-A6C34878D82A}">
                    <a16:rowId xmlns:a16="http://schemas.microsoft.com/office/drawing/2014/main" val="2743992814"/>
                  </a:ext>
                </a:extLst>
              </a:tr>
              <a:tr h="370840">
                <a:tc>
                  <a:txBody>
                    <a:bodyPr/>
                    <a:lstStyle/>
                    <a:p>
                      <a:pPr algn="ctr"/>
                      <a:r>
                        <a:rPr lang="en-US" dirty="0"/>
                        <a:t>2</a:t>
                      </a:r>
                    </a:p>
                  </a:txBody>
                  <a:tcPr/>
                </a:tc>
                <a:tc>
                  <a:txBody>
                    <a:bodyPr/>
                    <a:lstStyle/>
                    <a:p>
                      <a:pPr algn="ctr"/>
                      <a:r>
                        <a:rPr lang="en-US" dirty="0"/>
                        <a:t>15</a:t>
                      </a:r>
                    </a:p>
                  </a:txBody>
                  <a:tcPr/>
                </a:tc>
                <a:tc>
                  <a:txBody>
                    <a:bodyPr/>
                    <a:lstStyle/>
                    <a:p>
                      <a:pPr algn="ctr"/>
                      <a:r>
                        <a:rPr lang="en-US" dirty="0"/>
                        <a:t>0</a:t>
                      </a:r>
                    </a:p>
                  </a:txBody>
                  <a:tcPr/>
                </a:tc>
                <a:tc>
                  <a:txBody>
                    <a:bodyPr/>
                    <a:lstStyle/>
                    <a:p>
                      <a:pPr algn="ctr"/>
                      <a:r>
                        <a:rPr lang="en-US" dirty="0"/>
                        <a:t>4.05</a:t>
                      </a:r>
                    </a:p>
                  </a:txBody>
                  <a:tcPr/>
                </a:tc>
                <a:extLst>
                  <a:ext uri="{0D108BD9-81ED-4DB2-BD59-A6C34878D82A}">
                    <a16:rowId xmlns:a16="http://schemas.microsoft.com/office/drawing/2014/main" val="4274999766"/>
                  </a:ext>
                </a:extLst>
              </a:tr>
              <a:tr h="370840">
                <a:tc>
                  <a:txBody>
                    <a:bodyPr/>
                    <a:lstStyle/>
                    <a:p>
                      <a:pPr algn="ctr"/>
                      <a:r>
                        <a:rPr lang="en-US" dirty="0"/>
                        <a:t>3</a:t>
                      </a:r>
                    </a:p>
                  </a:txBody>
                  <a:tcPr/>
                </a:tc>
                <a:tc>
                  <a:txBody>
                    <a:bodyPr/>
                    <a:lstStyle/>
                    <a:p>
                      <a:pPr algn="ctr"/>
                      <a:r>
                        <a:rPr lang="en-US" dirty="0"/>
                        <a:t>15</a:t>
                      </a:r>
                    </a:p>
                  </a:txBody>
                  <a:tcPr/>
                </a:tc>
                <a:tc>
                  <a:txBody>
                    <a:bodyPr/>
                    <a:lstStyle/>
                    <a:p>
                      <a:pPr algn="ctr"/>
                      <a:r>
                        <a:rPr lang="en-US" dirty="0"/>
                        <a:t>4.05</a:t>
                      </a:r>
                    </a:p>
                  </a:txBody>
                  <a:tcPr/>
                </a:tc>
                <a:tc>
                  <a:txBody>
                    <a:bodyPr/>
                    <a:lstStyle/>
                    <a:p>
                      <a:pPr algn="ctr"/>
                      <a:r>
                        <a:rPr lang="en-US" dirty="0"/>
                        <a:t>0</a:t>
                      </a:r>
                    </a:p>
                  </a:txBody>
                  <a:tcPr/>
                </a:tc>
                <a:extLst>
                  <a:ext uri="{0D108BD9-81ED-4DB2-BD59-A6C34878D82A}">
                    <a16:rowId xmlns:a16="http://schemas.microsoft.com/office/drawing/2014/main" val="726851505"/>
                  </a:ext>
                </a:extLst>
              </a:tr>
              <a:tr h="370840">
                <a:tc>
                  <a:txBody>
                    <a:bodyPr/>
                    <a:lstStyle/>
                    <a:p>
                      <a:pPr algn="ctr"/>
                      <a:r>
                        <a:rPr lang="en-US" dirty="0"/>
                        <a:t>4</a:t>
                      </a:r>
                    </a:p>
                  </a:txBody>
                  <a:tcPr/>
                </a:tc>
                <a:tc>
                  <a:txBody>
                    <a:bodyPr/>
                    <a:lstStyle/>
                    <a:p>
                      <a:pPr algn="ctr"/>
                      <a:r>
                        <a:rPr lang="en-US" dirty="0"/>
                        <a:t>15</a:t>
                      </a:r>
                    </a:p>
                  </a:txBody>
                  <a:tcPr/>
                </a:tc>
                <a:tc>
                  <a:txBody>
                    <a:bodyPr/>
                    <a:lstStyle/>
                    <a:p>
                      <a:pPr algn="ctr"/>
                      <a:r>
                        <a:rPr lang="en-US" dirty="0"/>
                        <a:t>4.95</a:t>
                      </a:r>
                    </a:p>
                  </a:txBody>
                  <a:tcPr/>
                </a:tc>
                <a:tc>
                  <a:txBody>
                    <a:bodyPr/>
                    <a:lstStyle/>
                    <a:p>
                      <a:pPr algn="ctr"/>
                      <a:r>
                        <a:rPr lang="en-US" dirty="0"/>
                        <a:t>0</a:t>
                      </a:r>
                    </a:p>
                  </a:txBody>
                  <a:tcPr/>
                </a:tc>
                <a:extLst>
                  <a:ext uri="{0D108BD9-81ED-4DB2-BD59-A6C34878D82A}">
                    <a16:rowId xmlns:a16="http://schemas.microsoft.com/office/drawing/2014/main" val="348236122"/>
                  </a:ext>
                </a:extLst>
              </a:tr>
            </a:tbl>
          </a:graphicData>
        </a:graphic>
      </p:graphicFrame>
      <p:sp>
        <p:nvSpPr>
          <p:cNvPr id="12" name="Rectangle: Rounded Corners 11">
            <a:extLst>
              <a:ext uri="{FF2B5EF4-FFF2-40B4-BE49-F238E27FC236}">
                <a16:creationId xmlns:a16="http://schemas.microsoft.com/office/drawing/2014/main" id="{63D2065F-C437-1C2A-9406-54464927FE4A}"/>
              </a:ext>
            </a:extLst>
          </p:cNvPr>
          <p:cNvSpPr/>
          <p:nvPr/>
        </p:nvSpPr>
        <p:spPr>
          <a:xfrm>
            <a:off x="7362673" y="1495092"/>
            <a:ext cx="731520" cy="339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4" name="Straight Connector 13">
            <a:extLst>
              <a:ext uri="{FF2B5EF4-FFF2-40B4-BE49-F238E27FC236}">
                <a16:creationId xmlns:a16="http://schemas.microsoft.com/office/drawing/2014/main" id="{ED2352C2-6DBB-17DF-3B8A-8B29770306B8}"/>
              </a:ext>
            </a:extLst>
          </p:cNvPr>
          <p:cNvCxnSpPr>
            <a:cxnSpLocks/>
            <a:stCxn id="12" idx="1"/>
          </p:cNvCxnSpPr>
          <p:nvPr/>
        </p:nvCxnSpPr>
        <p:spPr>
          <a:xfrm flipH="1">
            <a:off x="4047743" y="1664732"/>
            <a:ext cx="3314930" cy="268806"/>
          </a:xfrm>
          <a:prstGeom prst="line">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2A78F885-D410-CBEB-37A1-51E7D56791F0}"/>
              </a:ext>
            </a:extLst>
          </p:cNvPr>
          <p:cNvSpPr/>
          <p:nvPr/>
        </p:nvSpPr>
        <p:spPr>
          <a:xfrm>
            <a:off x="7362673" y="1933538"/>
            <a:ext cx="731520" cy="339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8" name="Straight Connector 17">
            <a:extLst>
              <a:ext uri="{FF2B5EF4-FFF2-40B4-BE49-F238E27FC236}">
                <a16:creationId xmlns:a16="http://schemas.microsoft.com/office/drawing/2014/main" id="{A15710E6-4437-DEA2-DDF5-43A62CD25840}"/>
              </a:ext>
            </a:extLst>
          </p:cNvPr>
          <p:cNvCxnSpPr>
            <a:cxnSpLocks/>
            <a:stCxn id="17" idx="1"/>
          </p:cNvCxnSpPr>
          <p:nvPr/>
        </p:nvCxnSpPr>
        <p:spPr>
          <a:xfrm flipH="1">
            <a:off x="4047743" y="2103178"/>
            <a:ext cx="3314930" cy="169640"/>
          </a:xfrm>
          <a:prstGeom prst="line">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Rounded Corners 20">
            <a:extLst>
              <a:ext uri="{FF2B5EF4-FFF2-40B4-BE49-F238E27FC236}">
                <a16:creationId xmlns:a16="http://schemas.microsoft.com/office/drawing/2014/main" id="{73658C77-2E28-BB91-9E4E-51D3C06B4241}"/>
              </a:ext>
            </a:extLst>
          </p:cNvPr>
          <p:cNvSpPr/>
          <p:nvPr/>
        </p:nvSpPr>
        <p:spPr>
          <a:xfrm>
            <a:off x="7362673" y="2565411"/>
            <a:ext cx="731520" cy="339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2" name="Straight Connector 21">
            <a:extLst>
              <a:ext uri="{FF2B5EF4-FFF2-40B4-BE49-F238E27FC236}">
                <a16:creationId xmlns:a16="http://schemas.microsoft.com/office/drawing/2014/main" id="{6FF9D436-E332-07BB-F8FE-781CD4ADDEF1}"/>
              </a:ext>
            </a:extLst>
          </p:cNvPr>
          <p:cNvCxnSpPr>
            <a:cxnSpLocks/>
            <a:stCxn id="21" idx="1"/>
          </p:cNvCxnSpPr>
          <p:nvPr/>
        </p:nvCxnSpPr>
        <p:spPr>
          <a:xfrm flipH="1">
            <a:off x="5523624" y="2735051"/>
            <a:ext cx="1839049" cy="925066"/>
          </a:xfrm>
          <a:prstGeom prst="line">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B6732AE1-849C-7A07-E718-8A05CAC5DCEA}"/>
              </a:ext>
            </a:extLst>
          </p:cNvPr>
          <p:cNvSpPr/>
          <p:nvPr/>
        </p:nvSpPr>
        <p:spPr>
          <a:xfrm>
            <a:off x="7487920" y="3236016"/>
            <a:ext cx="731520" cy="3392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4" name="Straight Connector 23">
            <a:extLst>
              <a:ext uri="{FF2B5EF4-FFF2-40B4-BE49-F238E27FC236}">
                <a16:creationId xmlns:a16="http://schemas.microsoft.com/office/drawing/2014/main" id="{A9E5953F-F7B2-A5D5-AF72-091BB3C467CE}"/>
              </a:ext>
            </a:extLst>
          </p:cNvPr>
          <p:cNvCxnSpPr>
            <a:cxnSpLocks/>
            <a:stCxn id="23" idx="1"/>
          </p:cNvCxnSpPr>
          <p:nvPr/>
        </p:nvCxnSpPr>
        <p:spPr>
          <a:xfrm flipH="1">
            <a:off x="5811520" y="3405656"/>
            <a:ext cx="1676400" cy="232096"/>
          </a:xfrm>
          <a:prstGeom prst="line">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89806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7C4B86-657D-169F-0FEF-F9C3B5F842D3}"/>
              </a:ext>
            </a:extLst>
          </p:cNvPr>
          <p:cNvGraphicFramePr>
            <a:graphicFrameLocks noGrp="1"/>
          </p:cNvGraphicFramePr>
          <p:nvPr>
            <p:extLst>
              <p:ext uri="{D42A27DB-BD31-4B8C-83A1-F6EECF244321}">
                <p14:modId xmlns:p14="http://schemas.microsoft.com/office/powerpoint/2010/main" val="1443506290"/>
              </p:ext>
            </p:extLst>
          </p:nvPr>
        </p:nvGraphicFramePr>
        <p:xfrm>
          <a:off x="787400" y="1193800"/>
          <a:ext cx="10985500" cy="5397498"/>
        </p:xfrm>
        <a:graphic>
          <a:graphicData uri="http://schemas.openxmlformats.org/drawingml/2006/table">
            <a:tbl>
              <a:tblPr firstRow="1" bandRow="1">
                <a:tableStyleId>{5C22544A-7EE6-4342-B048-85BDC9FD1C3A}</a:tableStyleId>
              </a:tblPr>
              <a:tblGrid>
                <a:gridCol w="2197100">
                  <a:extLst>
                    <a:ext uri="{9D8B030D-6E8A-4147-A177-3AD203B41FA5}">
                      <a16:colId xmlns:a16="http://schemas.microsoft.com/office/drawing/2014/main" val="2188693796"/>
                    </a:ext>
                  </a:extLst>
                </a:gridCol>
                <a:gridCol w="2197100">
                  <a:extLst>
                    <a:ext uri="{9D8B030D-6E8A-4147-A177-3AD203B41FA5}">
                      <a16:colId xmlns:a16="http://schemas.microsoft.com/office/drawing/2014/main" val="1965577229"/>
                    </a:ext>
                  </a:extLst>
                </a:gridCol>
                <a:gridCol w="2197100">
                  <a:extLst>
                    <a:ext uri="{9D8B030D-6E8A-4147-A177-3AD203B41FA5}">
                      <a16:colId xmlns:a16="http://schemas.microsoft.com/office/drawing/2014/main" val="618239829"/>
                    </a:ext>
                  </a:extLst>
                </a:gridCol>
                <a:gridCol w="2197100">
                  <a:extLst>
                    <a:ext uri="{9D8B030D-6E8A-4147-A177-3AD203B41FA5}">
                      <a16:colId xmlns:a16="http://schemas.microsoft.com/office/drawing/2014/main" val="2935646103"/>
                    </a:ext>
                  </a:extLst>
                </a:gridCol>
                <a:gridCol w="2197100">
                  <a:extLst>
                    <a:ext uri="{9D8B030D-6E8A-4147-A177-3AD203B41FA5}">
                      <a16:colId xmlns:a16="http://schemas.microsoft.com/office/drawing/2014/main" val="2283163240"/>
                    </a:ext>
                  </a:extLst>
                </a:gridCol>
              </a:tblGrid>
              <a:tr h="599722">
                <a:tc>
                  <a:txBody>
                    <a:bodyPr/>
                    <a:lstStyle/>
                    <a:p>
                      <a:pPr algn="ctr"/>
                      <a:r>
                        <a:rPr lang="en-US" sz="2800" dirty="0"/>
                        <a:t>#</a:t>
                      </a:r>
                    </a:p>
                  </a:txBody>
                  <a:tcPr/>
                </a:tc>
                <a:tc>
                  <a:txBody>
                    <a:bodyPr/>
                    <a:lstStyle/>
                    <a:p>
                      <a:pPr algn="ctr"/>
                      <a:r>
                        <a:rPr lang="en-US" sz="2800" dirty="0"/>
                        <a:t>Disp X</a:t>
                      </a:r>
                    </a:p>
                  </a:txBody>
                  <a:tcPr/>
                </a:tc>
                <a:tc>
                  <a:txBody>
                    <a:bodyPr/>
                    <a:lstStyle/>
                    <a:p>
                      <a:pPr algn="ctr"/>
                      <a:r>
                        <a:rPr lang="en-US" sz="2800" dirty="0"/>
                        <a:t>Disp Y </a:t>
                      </a:r>
                    </a:p>
                  </a:txBody>
                  <a:tcPr/>
                </a:tc>
                <a:tc>
                  <a:txBody>
                    <a:bodyPr/>
                    <a:lstStyle/>
                    <a:p>
                      <a:pPr algn="ctr"/>
                      <a:r>
                        <a:rPr lang="en-US" sz="2800" dirty="0"/>
                        <a:t>Disp Z</a:t>
                      </a:r>
                    </a:p>
                  </a:txBody>
                  <a:tcPr/>
                </a:tc>
                <a:tc>
                  <a:txBody>
                    <a:bodyPr/>
                    <a:lstStyle/>
                    <a:p>
                      <a:pPr algn="ctr"/>
                      <a:r>
                        <a:rPr lang="en-US" sz="2800" dirty="0"/>
                        <a:t>VM</a:t>
                      </a:r>
                    </a:p>
                  </a:txBody>
                  <a:tcPr/>
                </a:tc>
                <a:extLst>
                  <a:ext uri="{0D108BD9-81ED-4DB2-BD59-A6C34878D82A}">
                    <a16:rowId xmlns:a16="http://schemas.microsoft.com/office/drawing/2014/main" val="473460057"/>
                  </a:ext>
                </a:extLst>
              </a:tr>
              <a:tr h="599722">
                <a:tc>
                  <a:txBody>
                    <a:bodyPr/>
                    <a:lstStyle/>
                    <a:p>
                      <a:pPr algn="ctr"/>
                      <a:r>
                        <a:rPr lang="en-US" sz="2800" dirty="0"/>
                        <a:t>1 (Coupling)</a:t>
                      </a:r>
                    </a:p>
                  </a:txBody>
                  <a:tcPr/>
                </a:tc>
                <a:tc>
                  <a:txBody>
                    <a:bodyPr/>
                    <a:lstStyle/>
                    <a:p>
                      <a:pPr algn="ctr"/>
                      <a:r>
                        <a:rPr lang="en-US" sz="2800" dirty="0"/>
                        <a:t>5.965E-05</a:t>
                      </a:r>
                    </a:p>
                  </a:txBody>
                  <a:tcPr/>
                </a:tc>
                <a:tc>
                  <a:txBody>
                    <a:bodyPr/>
                    <a:lstStyle/>
                    <a:p>
                      <a:pPr algn="ctr"/>
                      <a:r>
                        <a:rPr lang="en-US" sz="2800" dirty="0"/>
                        <a:t>-1.241E-03</a:t>
                      </a:r>
                    </a:p>
                  </a:txBody>
                  <a:tcPr/>
                </a:tc>
                <a:tc>
                  <a:txBody>
                    <a:bodyPr/>
                    <a:lstStyle/>
                    <a:p>
                      <a:pPr algn="ctr"/>
                      <a:r>
                        <a:rPr lang="en-US" sz="2800" dirty="0"/>
                        <a:t>1.251E-03</a:t>
                      </a:r>
                    </a:p>
                  </a:txBody>
                  <a:tcPr/>
                </a:tc>
                <a:tc>
                  <a:txBody>
                    <a:bodyPr/>
                    <a:lstStyle/>
                    <a:p>
                      <a:pPr algn="ctr"/>
                      <a:r>
                        <a:rPr lang="en-US" sz="2800" dirty="0"/>
                        <a:t>1.168E+00</a:t>
                      </a:r>
                    </a:p>
                  </a:txBody>
                  <a:tcPr/>
                </a:tc>
                <a:extLst>
                  <a:ext uri="{0D108BD9-81ED-4DB2-BD59-A6C34878D82A}">
                    <a16:rowId xmlns:a16="http://schemas.microsoft.com/office/drawing/2014/main" val="2743992814"/>
                  </a:ext>
                </a:extLst>
              </a:tr>
              <a:tr h="5997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1(Ansys)</a:t>
                      </a:r>
                    </a:p>
                  </a:txBody>
                  <a:tcPr/>
                </a:tc>
                <a:tc>
                  <a:txBody>
                    <a:bodyPr/>
                    <a:lstStyle/>
                    <a:p>
                      <a:pPr algn="ctr"/>
                      <a:r>
                        <a:rPr lang="en-US" sz="2800" dirty="0"/>
                        <a:t>4.921E-05</a:t>
                      </a:r>
                    </a:p>
                  </a:txBody>
                  <a:tcPr/>
                </a:tc>
                <a:tc>
                  <a:txBody>
                    <a:bodyPr/>
                    <a:lstStyle/>
                    <a:p>
                      <a:pPr algn="ctr"/>
                      <a:r>
                        <a:rPr lang="en-US" sz="2800" dirty="0"/>
                        <a:t>-1.148E-03</a:t>
                      </a:r>
                    </a:p>
                  </a:txBody>
                  <a:tcPr/>
                </a:tc>
                <a:tc>
                  <a:txBody>
                    <a:bodyPr/>
                    <a:lstStyle/>
                    <a:p>
                      <a:pPr algn="ctr"/>
                      <a:r>
                        <a:rPr lang="en-US" sz="2800" dirty="0"/>
                        <a:t>1.155E-03</a:t>
                      </a:r>
                    </a:p>
                  </a:txBody>
                  <a:tcPr/>
                </a:tc>
                <a:tc>
                  <a:txBody>
                    <a:bodyPr/>
                    <a:lstStyle/>
                    <a:p>
                      <a:pPr algn="ctr"/>
                      <a:r>
                        <a:rPr lang="en-US" sz="2800" dirty="0"/>
                        <a:t>0.442E+00</a:t>
                      </a:r>
                    </a:p>
                  </a:txBody>
                  <a:tcPr/>
                </a:tc>
                <a:extLst>
                  <a:ext uri="{0D108BD9-81ED-4DB2-BD59-A6C34878D82A}">
                    <a16:rowId xmlns:a16="http://schemas.microsoft.com/office/drawing/2014/main" val="2338331589"/>
                  </a:ext>
                </a:extLst>
              </a:tr>
              <a:tr h="599722">
                <a:tc>
                  <a:txBody>
                    <a:bodyPr/>
                    <a:lstStyle/>
                    <a:p>
                      <a:pPr algn="ctr"/>
                      <a:r>
                        <a:rPr lang="en-US" sz="2800" dirty="0"/>
                        <a:t>2(Coupling)</a:t>
                      </a:r>
                    </a:p>
                  </a:txBody>
                  <a:tcPr/>
                </a:tc>
                <a:tc>
                  <a:txBody>
                    <a:bodyPr/>
                    <a:lstStyle/>
                    <a:p>
                      <a:pPr algn="ctr"/>
                      <a:r>
                        <a:rPr lang="en-US" sz="2800" dirty="0"/>
                        <a:t>1.719E-04</a:t>
                      </a:r>
                    </a:p>
                  </a:txBody>
                  <a:tcPr/>
                </a:tc>
                <a:tc>
                  <a:txBody>
                    <a:bodyPr/>
                    <a:lstStyle/>
                    <a:p>
                      <a:pPr algn="ctr"/>
                      <a:r>
                        <a:rPr lang="en-US" sz="2800" dirty="0"/>
                        <a:t>-1.100E-03</a:t>
                      </a:r>
                    </a:p>
                  </a:txBody>
                  <a:tcPr/>
                </a:tc>
                <a:tc>
                  <a:txBody>
                    <a:bodyPr/>
                    <a:lstStyle/>
                    <a:p>
                      <a:pPr algn="ctr"/>
                      <a:r>
                        <a:rPr lang="en-US" sz="2800" dirty="0"/>
                        <a:t>1.250E-03</a:t>
                      </a:r>
                    </a:p>
                  </a:txBody>
                  <a:tcPr/>
                </a:tc>
                <a:tc>
                  <a:txBody>
                    <a:bodyPr/>
                    <a:lstStyle/>
                    <a:p>
                      <a:pPr algn="ctr"/>
                      <a:r>
                        <a:rPr lang="en-US" sz="2800" dirty="0"/>
                        <a:t>1.399E+00</a:t>
                      </a:r>
                    </a:p>
                  </a:txBody>
                  <a:tcPr/>
                </a:tc>
                <a:extLst>
                  <a:ext uri="{0D108BD9-81ED-4DB2-BD59-A6C34878D82A}">
                    <a16:rowId xmlns:a16="http://schemas.microsoft.com/office/drawing/2014/main" val="4274999766"/>
                  </a:ext>
                </a:extLst>
              </a:tr>
              <a:tr h="5997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2(Ansys)</a:t>
                      </a:r>
                    </a:p>
                  </a:txBody>
                  <a:tcPr/>
                </a:tc>
                <a:tc>
                  <a:txBody>
                    <a:bodyPr/>
                    <a:lstStyle/>
                    <a:p>
                      <a:pPr algn="ctr"/>
                      <a:r>
                        <a:rPr lang="en-US" sz="2800" dirty="0"/>
                        <a:t>1.538E-04</a:t>
                      </a:r>
                    </a:p>
                  </a:txBody>
                  <a:tcPr/>
                </a:tc>
                <a:tc>
                  <a:txBody>
                    <a:bodyPr/>
                    <a:lstStyle/>
                    <a:p>
                      <a:pPr algn="ctr"/>
                      <a:r>
                        <a:rPr lang="en-US" sz="2800" dirty="0"/>
                        <a:t>-1.022E-03</a:t>
                      </a:r>
                    </a:p>
                  </a:txBody>
                  <a:tcPr/>
                </a:tc>
                <a:tc>
                  <a:txBody>
                    <a:bodyPr/>
                    <a:lstStyle/>
                    <a:p>
                      <a:pPr algn="ctr"/>
                      <a:r>
                        <a:rPr lang="en-US" sz="2800" dirty="0"/>
                        <a:t>1.155E-03</a:t>
                      </a:r>
                    </a:p>
                  </a:txBody>
                  <a:tcPr/>
                </a:tc>
                <a:tc>
                  <a:txBody>
                    <a:bodyPr/>
                    <a:lstStyle/>
                    <a:p>
                      <a:pPr algn="ctr"/>
                      <a:r>
                        <a:rPr lang="en-US" sz="2800" dirty="0"/>
                        <a:t>1.2096E+00</a:t>
                      </a:r>
                    </a:p>
                  </a:txBody>
                  <a:tcPr/>
                </a:tc>
                <a:extLst>
                  <a:ext uri="{0D108BD9-81ED-4DB2-BD59-A6C34878D82A}">
                    <a16:rowId xmlns:a16="http://schemas.microsoft.com/office/drawing/2014/main" val="2343748499"/>
                  </a:ext>
                </a:extLst>
              </a:tr>
              <a:tr h="599722">
                <a:tc>
                  <a:txBody>
                    <a:bodyPr/>
                    <a:lstStyle/>
                    <a:p>
                      <a:pPr algn="ctr"/>
                      <a:r>
                        <a:rPr lang="en-US" sz="2800" dirty="0"/>
                        <a:t>3(Coupling)</a:t>
                      </a:r>
                    </a:p>
                  </a:txBody>
                  <a:tcPr/>
                </a:tc>
                <a:tc>
                  <a:txBody>
                    <a:bodyPr/>
                    <a:lstStyle/>
                    <a:p>
                      <a:pPr algn="ctr"/>
                      <a:r>
                        <a:rPr lang="en-US" sz="2800" dirty="0"/>
                        <a:t>-4.227E-04</a:t>
                      </a:r>
                    </a:p>
                  </a:txBody>
                  <a:tcPr/>
                </a:tc>
                <a:tc>
                  <a:txBody>
                    <a:bodyPr/>
                    <a:lstStyle/>
                    <a:p>
                      <a:pPr algn="ctr"/>
                      <a:r>
                        <a:rPr lang="en-US" sz="2800" dirty="0"/>
                        <a:t>-3.644E-04</a:t>
                      </a:r>
                    </a:p>
                  </a:txBody>
                  <a:tcPr/>
                </a:tc>
                <a:tc>
                  <a:txBody>
                    <a:bodyPr/>
                    <a:lstStyle/>
                    <a:p>
                      <a:pPr algn="ctr"/>
                      <a:r>
                        <a:rPr lang="en-US" sz="2800" dirty="0"/>
                        <a:t>1.466E-03</a:t>
                      </a:r>
                    </a:p>
                  </a:txBody>
                  <a:tcPr/>
                </a:tc>
                <a:tc>
                  <a:txBody>
                    <a:bodyPr/>
                    <a:lstStyle/>
                    <a:p>
                      <a:pPr algn="ctr"/>
                      <a:r>
                        <a:rPr lang="en-US" sz="2800" dirty="0"/>
                        <a:t>3.401E+00</a:t>
                      </a:r>
                    </a:p>
                  </a:txBody>
                  <a:tcPr/>
                </a:tc>
                <a:extLst>
                  <a:ext uri="{0D108BD9-81ED-4DB2-BD59-A6C34878D82A}">
                    <a16:rowId xmlns:a16="http://schemas.microsoft.com/office/drawing/2014/main" val="726851505"/>
                  </a:ext>
                </a:extLst>
              </a:tr>
              <a:tr h="5997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3(Ansys)</a:t>
                      </a:r>
                    </a:p>
                  </a:txBody>
                  <a:tcPr/>
                </a:tc>
                <a:tc>
                  <a:txBody>
                    <a:bodyPr/>
                    <a:lstStyle/>
                    <a:p>
                      <a:pPr algn="ctr"/>
                      <a:r>
                        <a:rPr lang="en-US" sz="2800" dirty="0"/>
                        <a:t>-4.349E-04</a:t>
                      </a:r>
                    </a:p>
                  </a:txBody>
                  <a:tcPr/>
                </a:tc>
                <a:tc>
                  <a:txBody>
                    <a:bodyPr/>
                    <a:lstStyle/>
                    <a:p>
                      <a:pPr algn="ctr"/>
                      <a:r>
                        <a:rPr lang="en-US" sz="2800" dirty="0"/>
                        <a:t>-5.018E-04</a:t>
                      </a:r>
                    </a:p>
                  </a:txBody>
                  <a:tcPr/>
                </a:tc>
                <a:tc>
                  <a:txBody>
                    <a:bodyPr/>
                    <a:lstStyle/>
                    <a:p>
                      <a:pPr algn="ctr"/>
                      <a:r>
                        <a:rPr lang="en-US" sz="2800" dirty="0"/>
                        <a:t>1.525E-03</a:t>
                      </a:r>
                    </a:p>
                  </a:txBody>
                  <a:tcPr/>
                </a:tc>
                <a:tc>
                  <a:txBody>
                    <a:bodyPr/>
                    <a:lstStyle/>
                    <a:p>
                      <a:pPr algn="ctr"/>
                      <a:r>
                        <a:rPr lang="en-US" sz="2800" dirty="0"/>
                        <a:t>3.272E+00</a:t>
                      </a:r>
                    </a:p>
                  </a:txBody>
                  <a:tcPr/>
                </a:tc>
                <a:extLst>
                  <a:ext uri="{0D108BD9-81ED-4DB2-BD59-A6C34878D82A}">
                    <a16:rowId xmlns:a16="http://schemas.microsoft.com/office/drawing/2014/main" val="234520231"/>
                  </a:ext>
                </a:extLst>
              </a:tr>
              <a:tr h="599722">
                <a:tc>
                  <a:txBody>
                    <a:bodyPr/>
                    <a:lstStyle/>
                    <a:p>
                      <a:pPr algn="ctr"/>
                      <a:r>
                        <a:rPr lang="en-US" sz="2800" dirty="0"/>
                        <a:t>4(Coupling)</a:t>
                      </a:r>
                    </a:p>
                  </a:txBody>
                  <a:tcPr/>
                </a:tc>
                <a:tc>
                  <a:txBody>
                    <a:bodyPr/>
                    <a:lstStyle/>
                    <a:p>
                      <a:pPr algn="ctr"/>
                      <a:r>
                        <a:rPr lang="en-US" sz="2800" dirty="0"/>
                        <a:t>-3.976E-04</a:t>
                      </a:r>
                    </a:p>
                  </a:txBody>
                  <a:tcPr/>
                </a:tc>
                <a:tc>
                  <a:txBody>
                    <a:bodyPr/>
                    <a:lstStyle/>
                    <a:p>
                      <a:pPr algn="ctr"/>
                      <a:r>
                        <a:rPr lang="en-US" sz="2800" dirty="0"/>
                        <a:t>-3.644E-04</a:t>
                      </a:r>
                    </a:p>
                  </a:txBody>
                  <a:tcPr/>
                </a:tc>
                <a:tc>
                  <a:txBody>
                    <a:bodyPr/>
                    <a:lstStyle/>
                    <a:p>
                      <a:pPr algn="ctr"/>
                      <a:r>
                        <a:rPr lang="en-US" sz="2800" dirty="0"/>
                        <a:t>1.548E-03</a:t>
                      </a:r>
                    </a:p>
                  </a:txBody>
                  <a:tcPr/>
                </a:tc>
                <a:tc>
                  <a:txBody>
                    <a:bodyPr/>
                    <a:lstStyle/>
                    <a:p>
                      <a:pPr algn="ctr"/>
                      <a:r>
                        <a:rPr lang="en-US" sz="2800" dirty="0"/>
                        <a:t>3.294E+00</a:t>
                      </a:r>
                    </a:p>
                  </a:txBody>
                  <a:tcPr/>
                </a:tc>
                <a:extLst>
                  <a:ext uri="{0D108BD9-81ED-4DB2-BD59-A6C34878D82A}">
                    <a16:rowId xmlns:a16="http://schemas.microsoft.com/office/drawing/2014/main" val="348236122"/>
                  </a:ext>
                </a:extLst>
              </a:tr>
              <a:tr h="5997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4(Ansys)</a:t>
                      </a:r>
                    </a:p>
                  </a:txBody>
                  <a:tcPr/>
                </a:tc>
                <a:tc>
                  <a:txBody>
                    <a:bodyPr/>
                    <a:lstStyle/>
                    <a:p>
                      <a:pPr algn="ctr"/>
                      <a:r>
                        <a:rPr lang="en-US" sz="2800" dirty="0"/>
                        <a:t>-3.969E-04</a:t>
                      </a:r>
                    </a:p>
                  </a:txBody>
                  <a:tcPr/>
                </a:tc>
                <a:tc>
                  <a:txBody>
                    <a:bodyPr/>
                    <a:lstStyle/>
                    <a:p>
                      <a:pPr algn="ctr"/>
                      <a:r>
                        <a:rPr lang="en-US" sz="2800" dirty="0"/>
                        <a:t>-5.018E-04</a:t>
                      </a:r>
                    </a:p>
                  </a:txBody>
                  <a:tcPr/>
                </a:tc>
                <a:tc>
                  <a:txBody>
                    <a:bodyPr/>
                    <a:lstStyle/>
                    <a:p>
                      <a:pPr algn="ctr"/>
                      <a:r>
                        <a:rPr lang="en-US" sz="2800" dirty="0"/>
                        <a:t>1.634E-03</a:t>
                      </a:r>
                    </a:p>
                  </a:txBody>
                  <a:tcPr/>
                </a:tc>
                <a:tc>
                  <a:txBody>
                    <a:bodyPr/>
                    <a:lstStyle/>
                    <a:p>
                      <a:pPr algn="ctr"/>
                      <a:r>
                        <a:rPr lang="en-US" sz="2800" dirty="0"/>
                        <a:t>3.122E+00</a:t>
                      </a:r>
                    </a:p>
                  </a:txBody>
                  <a:tcPr/>
                </a:tc>
                <a:extLst>
                  <a:ext uri="{0D108BD9-81ED-4DB2-BD59-A6C34878D82A}">
                    <a16:rowId xmlns:a16="http://schemas.microsoft.com/office/drawing/2014/main" val="386490984"/>
                  </a:ext>
                </a:extLst>
              </a:tr>
            </a:tbl>
          </a:graphicData>
        </a:graphic>
      </p:graphicFrame>
      <p:sp>
        <p:nvSpPr>
          <p:cNvPr id="8" name="Title 1">
            <a:extLst>
              <a:ext uri="{FF2B5EF4-FFF2-40B4-BE49-F238E27FC236}">
                <a16:creationId xmlns:a16="http://schemas.microsoft.com/office/drawing/2014/main" id="{E3E29F6A-E79D-BED2-3511-277D4913526F}"/>
              </a:ext>
            </a:extLst>
          </p:cNvPr>
          <p:cNvSpPr>
            <a:spLocks noGrp="1"/>
          </p:cNvSpPr>
          <p:nvPr>
            <p:ph type="title"/>
          </p:nvPr>
        </p:nvSpPr>
        <p:spPr>
          <a:xfrm>
            <a:off x="838200" y="0"/>
            <a:ext cx="10515600" cy="1325563"/>
          </a:xfrm>
        </p:spPr>
        <p:txBody>
          <a:bodyPr/>
          <a:lstStyle/>
          <a:p>
            <a:r>
              <a:rPr lang="en-US" dirty="0"/>
              <a:t>Examples 09 – Interface Results</a:t>
            </a:r>
          </a:p>
        </p:txBody>
      </p:sp>
    </p:spTree>
    <p:extLst>
      <p:ext uri="{BB962C8B-B14F-4D97-AF65-F5344CB8AC3E}">
        <p14:creationId xmlns:p14="http://schemas.microsoft.com/office/powerpoint/2010/main" val="16261808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DF8E545-F4AE-35FA-2DDE-75490AF9E0A6}"/>
              </a:ext>
            </a:extLst>
          </p:cNvPr>
          <p:cNvGraphicFramePr>
            <a:graphicFrameLocks noGrp="1"/>
          </p:cNvGraphicFramePr>
          <p:nvPr>
            <p:extLst>
              <p:ext uri="{D42A27DB-BD31-4B8C-83A1-F6EECF244321}">
                <p14:modId xmlns:p14="http://schemas.microsoft.com/office/powerpoint/2010/main" val="3233125140"/>
              </p:ext>
            </p:extLst>
          </p:nvPr>
        </p:nvGraphicFramePr>
        <p:xfrm>
          <a:off x="1295400" y="3285066"/>
          <a:ext cx="8128000" cy="216535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51251356"/>
                    </a:ext>
                  </a:extLst>
                </a:gridCol>
                <a:gridCol w="1625600">
                  <a:extLst>
                    <a:ext uri="{9D8B030D-6E8A-4147-A177-3AD203B41FA5}">
                      <a16:colId xmlns:a16="http://schemas.microsoft.com/office/drawing/2014/main" val="3275458729"/>
                    </a:ext>
                  </a:extLst>
                </a:gridCol>
                <a:gridCol w="1625600">
                  <a:extLst>
                    <a:ext uri="{9D8B030D-6E8A-4147-A177-3AD203B41FA5}">
                      <a16:colId xmlns:a16="http://schemas.microsoft.com/office/drawing/2014/main" val="1801220092"/>
                    </a:ext>
                  </a:extLst>
                </a:gridCol>
                <a:gridCol w="1625600">
                  <a:extLst>
                    <a:ext uri="{9D8B030D-6E8A-4147-A177-3AD203B41FA5}">
                      <a16:colId xmlns:a16="http://schemas.microsoft.com/office/drawing/2014/main" val="3608387569"/>
                    </a:ext>
                  </a:extLst>
                </a:gridCol>
                <a:gridCol w="1625600">
                  <a:extLst>
                    <a:ext uri="{9D8B030D-6E8A-4147-A177-3AD203B41FA5}">
                      <a16:colId xmlns:a16="http://schemas.microsoft.com/office/drawing/2014/main" val="1025482371"/>
                    </a:ext>
                  </a:extLst>
                </a:gridCol>
              </a:tblGrid>
              <a:tr h="370840">
                <a:tc>
                  <a:txBody>
                    <a:bodyPr/>
                    <a:lstStyle/>
                    <a:p>
                      <a:pPr algn="ctr" rtl="0" fontAlgn="ctr">
                        <a:buNone/>
                      </a:pPr>
                      <a:r>
                        <a:rPr lang="en-US" sz="2800" b="1" i="0" u="none" strike="noStrike" dirty="0">
                          <a:solidFill>
                            <a:srgbClr val="FFFFFF"/>
                          </a:solidFill>
                          <a:effectLst/>
                          <a:latin typeface="Aptos" panose="020B0004020202020204" pitchFamily="34" charset="0"/>
                        </a:rPr>
                        <a:t>#</a:t>
                      </a:r>
                    </a:p>
                  </a:txBody>
                  <a:tcPr marL="6350" marR="6350" marT="6350" marB="0" anchor="ctr"/>
                </a:tc>
                <a:tc>
                  <a:txBody>
                    <a:bodyPr/>
                    <a:lstStyle/>
                    <a:p>
                      <a:pPr algn="ctr" rtl="0" fontAlgn="ctr">
                        <a:buNone/>
                      </a:pPr>
                      <a:r>
                        <a:rPr lang="en-US" sz="2800" b="1" i="0" u="none" strike="noStrike">
                          <a:solidFill>
                            <a:srgbClr val="FFFFFF"/>
                          </a:solidFill>
                          <a:effectLst/>
                          <a:latin typeface="Aptos" panose="020B0004020202020204" pitchFamily="34" charset="0"/>
                        </a:rPr>
                        <a:t>Disp X</a:t>
                      </a:r>
                    </a:p>
                  </a:txBody>
                  <a:tcPr marL="6350" marR="6350" marT="6350" marB="0" anchor="ctr"/>
                </a:tc>
                <a:tc>
                  <a:txBody>
                    <a:bodyPr/>
                    <a:lstStyle/>
                    <a:p>
                      <a:pPr algn="ctr" rtl="0" fontAlgn="ctr">
                        <a:buNone/>
                      </a:pPr>
                      <a:r>
                        <a:rPr lang="en-US" sz="2800" b="1" i="0" u="none" strike="noStrike">
                          <a:solidFill>
                            <a:srgbClr val="FFFFFF"/>
                          </a:solidFill>
                          <a:effectLst/>
                          <a:latin typeface="Aptos" panose="020B0004020202020204" pitchFamily="34" charset="0"/>
                        </a:rPr>
                        <a:t>Disp Y </a:t>
                      </a:r>
                    </a:p>
                  </a:txBody>
                  <a:tcPr marL="6350" marR="6350" marT="6350" marB="0" anchor="ctr"/>
                </a:tc>
                <a:tc>
                  <a:txBody>
                    <a:bodyPr/>
                    <a:lstStyle/>
                    <a:p>
                      <a:pPr algn="ctr" rtl="0" fontAlgn="ctr">
                        <a:buNone/>
                      </a:pPr>
                      <a:r>
                        <a:rPr lang="en-US" sz="2800" b="1" i="0" u="none" strike="noStrike">
                          <a:solidFill>
                            <a:srgbClr val="FFFFFF"/>
                          </a:solidFill>
                          <a:effectLst/>
                          <a:latin typeface="Aptos" panose="020B0004020202020204" pitchFamily="34" charset="0"/>
                        </a:rPr>
                        <a:t>Disp Z</a:t>
                      </a:r>
                    </a:p>
                  </a:txBody>
                  <a:tcPr marL="6350" marR="6350" marT="6350" marB="0" anchor="ctr"/>
                </a:tc>
                <a:tc>
                  <a:txBody>
                    <a:bodyPr/>
                    <a:lstStyle/>
                    <a:p>
                      <a:pPr algn="ctr" rtl="0" fontAlgn="ctr">
                        <a:buNone/>
                      </a:pPr>
                      <a:r>
                        <a:rPr lang="en-US" sz="2800" b="1" i="0" u="none" strike="noStrike">
                          <a:solidFill>
                            <a:srgbClr val="FFFFFF"/>
                          </a:solidFill>
                          <a:effectLst/>
                          <a:latin typeface="Aptos" panose="020B0004020202020204" pitchFamily="34" charset="0"/>
                        </a:rPr>
                        <a:t>VM</a:t>
                      </a:r>
                    </a:p>
                  </a:txBody>
                  <a:tcPr marL="6350" marR="6350" marT="6350" marB="0" anchor="ctr"/>
                </a:tc>
                <a:extLst>
                  <a:ext uri="{0D108BD9-81ED-4DB2-BD59-A6C34878D82A}">
                    <a16:rowId xmlns:a16="http://schemas.microsoft.com/office/drawing/2014/main" val="3763565230"/>
                  </a:ext>
                </a:extLst>
              </a:tr>
              <a:tr h="370840">
                <a:tc>
                  <a:txBody>
                    <a:bodyPr/>
                    <a:lstStyle/>
                    <a:p>
                      <a:pPr algn="ctr" rtl="0" fontAlgn="ctr">
                        <a:buNone/>
                      </a:pPr>
                      <a:r>
                        <a:rPr lang="en-US" sz="2800" b="0" i="0" u="none" strike="noStrike">
                          <a:solidFill>
                            <a:srgbClr val="000000"/>
                          </a:solidFill>
                          <a:effectLst/>
                          <a:latin typeface="Aptos" panose="020B0004020202020204" pitchFamily="34" charset="0"/>
                        </a:rPr>
                        <a:t>1</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17.50</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7.49</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7.67</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62.16</a:t>
                      </a:r>
                    </a:p>
                  </a:txBody>
                  <a:tcPr marL="6350" marR="6350" marT="6350" marB="0" anchor="ctr"/>
                </a:tc>
                <a:extLst>
                  <a:ext uri="{0D108BD9-81ED-4DB2-BD59-A6C34878D82A}">
                    <a16:rowId xmlns:a16="http://schemas.microsoft.com/office/drawing/2014/main" val="2409373420"/>
                  </a:ext>
                </a:extLst>
              </a:tr>
              <a:tr h="370840">
                <a:tc>
                  <a:txBody>
                    <a:bodyPr/>
                    <a:lstStyle/>
                    <a:p>
                      <a:pPr algn="ctr" rtl="0" fontAlgn="ctr">
                        <a:buNone/>
                      </a:pPr>
                      <a:r>
                        <a:rPr lang="en-US" sz="2800" b="0" i="0" u="none" strike="noStrike">
                          <a:solidFill>
                            <a:srgbClr val="000000"/>
                          </a:solidFill>
                          <a:effectLst/>
                          <a:latin typeface="Aptos" panose="020B0004020202020204" pitchFamily="34" charset="0"/>
                        </a:rPr>
                        <a:t>2</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10.53</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7.09</a:t>
                      </a:r>
                    </a:p>
                  </a:txBody>
                  <a:tcPr marL="6350" marR="6350" marT="6350" marB="0" anchor="ctr"/>
                </a:tc>
                <a:tc>
                  <a:txBody>
                    <a:bodyPr/>
                    <a:lstStyle/>
                    <a:p>
                      <a:pPr algn="ctr" rtl="0" fontAlgn="ctr">
                        <a:buNone/>
                      </a:pPr>
                      <a:r>
                        <a:rPr lang="en-US" sz="2800" b="0" i="0" u="none" strike="noStrike" dirty="0">
                          <a:solidFill>
                            <a:srgbClr val="000000"/>
                          </a:solidFill>
                          <a:effectLst/>
                          <a:latin typeface="Aptos" panose="020B0004020202020204" pitchFamily="34" charset="0"/>
                        </a:rPr>
                        <a:t>7.60</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13.54</a:t>
                      </a:r>
                    </a:p>
                  </a:txBody>
                  <a:tcPr marL="6350" marR="6350" marT="6350" marB="0" anchor="ctr"/>
                </a:tc>
                <a:extLst>
                  <a:ext uri="{0D108BD9-81ED-4DB2-BD59-A6C34878D82A}">
                    <a16:rowId xmlns:a16="http://schemas.microsoft.com/office/drawing/2014/main" val="1886329045"/>
                  </a:ext>
                </a:extLst>
              </a:tr>
              <a:tr h="370840">
                <a:tc>
                  <a:txBody>
                    <a:bodyPr/>
                    <a:lstStyle/>
                    <a:p>
                      <a:pPr algn="ctr" rtl="0" fontAlgn="ctr">
                        <a:buNone/>
                      </a:pPr>
                      <a:r>
                        <a:rPr lang="en-US" sz="2800" b="0" i="0" u="none" strike="noStrike">
                          <a:solidFill>
                            <a:srgbClr val="000000"/>
                          </a:solidFill>
                          <a:effectLst/>
                          <a:latin typeface="Aptos" panose="020B0004020202020204" pitchFamily="34" charset="0"/>
                        </a:rPr>
                        <a:t>3</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2.89</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37.71</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4.02</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3.79</a:t>
                      </a:r>
                    </a:p>
                  </a:txBody>
                  <a:tcPr marL="6350" marR="6350" marT="6350" marB="0" anchor="ctr"/>
                </a:tc>
                <a:extLst>
                  <a:ext uri="{0D108BD9-81ED-4DB2-BD59-A6C34878D82A}">
                    <a16:rowId xmlns:a16="http://schemas.microsoft.com/office/drawing/2014/main" val="1598527544"/>
                  </a:ext>
                </a:extLst>
              </a:tr>
              <a:tr h="370840">
                <a:tc>
                  <a:txBody>
                    <a:bodyPr/>
                    <a:lstStyle/>
                    <a:p>
                      <a:pPr algn="ctr" rtl="0" fontAlgn="ctr">
                        <a:buNone/>
                      </a:pPr>
                      <a:r>
                        <a:rPr lang="en-US" sz="2800" b="0" i="0" u="none" strike="noStrike">
                          <a:solidFill>
                            <a:srgbClr val="000000"/>
                          </a:solidFill>
                          <a:effectLst/>
                          <a:latin typeface="Aptos" panose="020B0004020202020204" pitchFamily="34" charset="0"/>
                        </a:rPr>
                        <a:t>4</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0.18</a:t>
                      </a:r>
                    </a:p>
                  </a:txBody>
                  <a:tcPr marL="6350" marR="6350" marT="6350" marB="0" anchor="ctr"/>
                </a:tc>
                <a:tc>
                  <a:txBody>
                    <a:bodyPr/>
                    <a:lstStyle/>
                    <a:p>
                      <a:pPr algn="ctr" rtl="0" fontAlgn="ctr">
                        <a:buNone/>
                      </a:pPr>
                      <a:r>
                        <a:rPr lang="en-US" sz="2800" b="0" i="0" u="none" strike="noStrike">
                          <a:solidFill>
                            <a:srgbClr val="000000"/>
                          </a:solidFill>
                          <a:effectLst/>
                          <a:latin typeface="Aptos" panose="020B0004020202020204" pitchFamily="34" charset="0"/>
                        </a:rPr>
                        <a:t>37.71</a:t>
                      </a:r>
                    </a:p>
                  </a:txBody>
                  <a:tcPr marL="6350" marR="6350" marT="6350" marB="0" anchor="ctr"/>
                </a:tc>
                <a:tc>
                  <a:txBody>
                    <a:bodyPr/>
                    <a:lstStyle/>
                    <a:p>
                      <a:pPr algn="ctr" rtl="0" fontAlgn="ctr">
                        <a:buNone/>
                      </a:pPr>
                      <a:r>
                        <a:rPr lang="en-US" sz="2800" b="0" i="0" u="none" strike="noStrike" dirty="0">
                          <a:solidFill>
                            <a:srgbClr val="000000"/>
                          </a:solidFill>
                          <a:effectLst/>
                          <a:latin typeface="Aptos" panose="020B0004020202020204" pitchFamily="34" charset="0"/>
                        </a:rPr>
                        <a:t>5.56</a:t>
                      </a:r>
                    </a:p>
                  </a:txBody>
                  <a:tcPr marL="6350" marR="6350" marT="6350" marB="0" anchor="ctr"/>
                </a:tc>
                <a:tc>
                  <a:txBody>
                    <a:bodyPr/>
                    <a:lstStyle/>
                    <a:p>
                      <a:pPr algn="ctr" rtl="0" fontAlgn="ctr">
                        <a:buNone/>
                      </a:pPr>
                      <a:r>
                        <a:rPr lang="en-US" sz="2800" b="0" i="0" u="none" strike="noStrike" dirty="0">
                          <a:solidFill>
                            <a:srgbClr val="000000"/>
                          </a:solidFill>
                          <a:effectLst/>
                          <a:latin typeface="Aptos" panose="020B0004020202020204" pitchFamily="34" charset="0"/>
                        </a:rPr>
                        <a:t>5.22</a:t>
                      </a:r>
                    </a:p>
                  </a:txBody>
                  <a:tcPr marL="6350" marR="6350" marT="6350" marB="0" anchor="ctr"/>
                </a:tc>
                <a:extLst>
                  <a:ext uri="{0D108BD9-81ED-4DB2-BD59-A6C34878D82A}">
                    <a16:rowId xmlns:a16="http://schemas.microsoft.com/office/drawing/2014/main" val="2685616408"/>
                  </a:ext>
                </a:extLst>
              </a:tr>
            </a:tbl>
          </a:graphicData>
        </a:graphic>
      </p:graphicFrame>
      <p:sp>
        <p:nvSpPr>
          <p:cNvPr id="6" name="Title 1">
            <a:extLst>
              <a:ext uri="{FF2B5EF4-FFF2-40B4-BE49-F238E27FC236}">
                <a16:creationId xmlns:a16="http://schemas.microsoft.com/office/drawing/2014/main" id="{2036C027-790C-A89D-7F42-5658B01ECEEB}"/>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Examples 09 – Interface Results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340B2BE-D933-1396-A768-4A2D16AFD286}"/>
                  </a:ext>
                </a:extLst>
              </p:cNvPr>
              <p:cNvSpPr txBox="1"/>
              <p:nvPr/>
            </p:nvSpPr>
            <p:spPr>
              <a:xfrm>
                <a:off x="3149600" y="1651000"/>
                <a:ext cx="4490075" cy="8935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𝑟𝑒𝑙</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𝑐𝑜𝑢𝑝𝑙𝑖𝑛𝑔</m:t>
                          </m:r>
                          <m:r>
                            <a:rPr lang="en-US" sz="2800" b="0" i="1" smtClean="0">
                              <a:latin typeface="Cambria Math" panose="02040503050406030204" pitchFamily="18" charset="0"/>
                            </a:rPr>
                            <m:t> −</m:t>
                          </m:r>
                          <m:r>
                            <a:rPr lang="en-US" sz="2800" b="0" i="1" smtClean="0">
                              <a:latin typeface="Cambria Math" panose="02040503050406030204" pitchFamily="18" charset="0"/>
                            </a:rPr>
                            <m:t>𝑘𝑟𝑎𝑡𝑜𝑠</m:t>
                          </m:r>
                        </m:num>
                        <m:den>
                          <m:r>
                            <a:rPr lang="en-US" sz="2800" b="0" i="1" smtClean="0">
                              <a:latin typeface="Cambria Math" panose="02040503050406030204" pitchFamily="18" charset="0"/>
                            </a:rPr>
                            <m:t>𝑐𝑜𝑢𝑝𝑙𝑖𝑛𝑔</m:t>
                          </m:r>
                        </m:den>
                      </m:f>
                      <m:r>
                        <a:rPr lang="en-US" sz="2800" b="0" i="1" smtClean="0">
                          <a:latin typeface="Cambria Math" panose="02040503050406030204" pitchFamily="18" charset="0"/>
                        </a:rPr>
                        <m:t>%</m:t>
                      </m:r>
                    </m:oMath>
                  </m:oMathPara>
                </a14:m>
                <a:endParaRPr lang="en-US" sz="2800" dirty="0"/>
              </a:p>
            </p:txBody>
          </p:sp>
        </mc:Choice>
        <mc:Fallback>
          <p:sp>
            <p:nvSpPr>
              <p:cNvPr id="7" name="TextBox 6">
                <a:extLst>
                  <a:ext uri="{FF2B5EF4-FFF2-40B4-BE49-F238E27FC236}">
                    <a16:creationId xmlns:a16="http://schemas.microsoft.com/office/drawing/2014/main" id="{B340B2BE-D933-1396-A768-4A2D16AFD286}"/>
                  </a:ext>
                </a:extLst>
              </p:cNvPr>
              <p:cNvSpPr txBox="1">
                <a:spLocks noRot="1" noChangeAspect="1" noMove="1" noResize="1" noEditPoints="1" noAdjustHandles="1" noChangeArrowheads="1" noChangeShapeType="1" noTextEdit="1"/>
              </p:cNvSpPr>
              <p:nvPr/>
            </p:nvSpPr>
            <p:spPr>
              <a:xfrm>
                <a:off x="3149600" y="1651000"/>
                <a:ext cx="4490075" cy="89357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7008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5C530-0D86-E6BC-9842-FA2BF906FA73}"/>
            </a:ext>
          </a:extLst>
        </p:cNvPr>
        <p:cNvGrpSpPr/>
        <p:nvPr/>
      </p:nvGrpSpPr>
      <p:grpSpPr>
        <a:xfrm>
          <a:off x="0" y="0"/>
          <a:ext cx="0" cy="0"/>
          <a:chOff x="0" y="0"/>
          <a:chExt cx="0" cy="0"/>
        </a:xfrm>
      </p:grpSpPr>
      <p:grpSp>
        <p:nvGrpSpPr>
          <p:cNvPr id="182" name="Group 181">
            <a:extLst>
              <a:ext uri="{FF2B5EF4-FFF2-40B4-BE49-F238E27FC236}">
                <a16:creationId xmlns:a16="http://schemas.microsoft.com/office/drawing/2014/main" id="{5FD18F68-2294-6776-B988-004B3AB0E645}"/>
              </a:ext>
            </a:extLst>
          </p:cNvPr>
          <p:cNvGrpSpPr/>
          <p:nvPr/>
        </p:nvGrpSpPr>
        <p:grpSpPr>
          <a:xfrm>
            <a:off x="576420" y="151341"/>
            <a:ext cx="11124513" cy="6115330"/>
            <a:chOff x="576420" y="151341"/>
            <a:chExt cx="11124513" cy="6115330"/>
          </a:xfrm>
        </p:grpSpPr>
        <p:grpSp>
          <p:nvGrpSpPr>
            <p:cNvPr id="158" name="Group 157">
              <a:extLst>
                <a:ext uri="{FF2B5EF4-FFF2-40B4-BE49-F238E27FC236}">
                  <a16:creationId xmlns:a16="http://schemas.microsoft.com/office/drawing/2014/main" id="{CDA4FD1C-138C-CC11-AC2D-C5CF64C5225E}"/>
                </a:ext>
              </a:extLst>
            </p:cNvPr>
            <p:cNvGrpSpPr/>
            <p:nvPr/>
          </p:nvGrpSpPr>
          <p:grpSpPr>
            <a:xfrm>
              <a:off x="5416573" y="151341"/>
              <a:ext cx="6284360" cy="3874559"/>
              <a:chOff x="2011135" y="151341"/>
              <a:chExt cx="9689798" cy="5639858"/>
            </a:xfrm>
          </p:grpSpPr>
          <p:cxnSp>
            <p:nvCxnSpPr>
              <p:cNvPr id="83" name="Straight Connector 82">
                <a:extLst>
                  <a:ext uri="{FF2B5EF4-FFF2-40B4-BE49-F238E27FC236}">
                    <a16:creationId xmlns:a16="http://schemas.microsoft.com/office/drawing/2014/main" id="{F4B8853B-CBA5-943F-2F03-9B6EDC805563}"/>
                  </a:ext>
                </a:extLst>
              </p:cNvPr>
              <p:cNvCxnSpPr/>
              <p:nvPr/>
            </p:nvCxnSpPr>
            <p:spPr>
              <a:xfrm>
                <a:off x="2011135" y="2629874"/>
                <a:ext cx="0" cy="669136"/>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2C61AA4B-716D-860A-6F59-62DE2F3DE989}"/>
                  </a:ext>
                </a:extLst>
              </p:cNvPr>
              <p:cNvCxnSpPr>
                <a:cxnSpLocks/>
              </p:cNvCxnSpPr>
              <p:nvPr/>
            </p:nvCxnSpPr>
            <p:spPr>
              <a:xfrm>
                <a:off x="2011135" y="2629874"/>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CB3FD81A-63FB-1BEC-E5C2-6DDC2A037960}"/>
                  </a:ext>
                </a:extLst>
              </p:cNvPr>
              <p:cNvCxnSpPr>
                <a:cxnSpLocks/>
              </p:cNvCxnSpPr>
              <p:nvPr/>
            </p:nvCxnSpPr>
            <p:spPr>
              <a:xfrm>
                <a:off x="2011135" y="3299010"/>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202524CF-6376-83F7-060A-E3DCC2082405}"/>
                  </a:ext>
                </a:extLst>
              </p:cNvPr>
              <p:cNvCxnSpPr>
                <a:cxnSpLocks/>
              </p:cNvCxnSpPr>
              <p:nvPr/>
            </p:nvCxnSpPr>
            <p:spPr>
              <a:xfrm>
                <a:off x="7691362" y="151341"/>
                <a:ext cx="3989917"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4B5D42E-E6AA-F3BD-454A-5E78766A8B34}"/>
                  </a:ext>
                </a:extLst>
              </p:cNvPr>
              <p:cNvCxnSpPr>
                <a:cxnSpLocks/>
              </p:cNvCxnSpPr>
              <p:nvPr/>
            </p:nvCxnSpPr>
            <p:spPr>
              <a:xfrm flipV="1">
                <a:off x="2011135" y="151341"/>
                <a:ext cx="5699881" cy="247853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10722228-9090-0F98-2E20-71B770A35FC6}"/>
                  </a:ext>
                </a:extLst>
              </p:cNvPr>
              <p:cNvCxnSpPr>
                <a:cxnSpLocks/>
              </p:cNvCxnSpPr>
              <p:nvPr/>
            </p:nvCxnSpPr>
            <p:spPr>
              <a:xfrm flipV="1">
                <a:off x="6001052" y="2629874"/>
                <a:ext cx="5699881" cy="2478533"/>
              </a:xfrm>
              <a:prstGeom prst="line">
                <a:avLst/>
              </a:prstGeom>
              <a:ln>
                <a:prstDash val="dash"/>
              </a:ln>
            </p:spPr>
            <p:style>
              <a:lnRef idx="2">
                <a:schemeClr val="dk1"/>
              </a:lnRef>
              <a:fillRef idx="0">
                <a:schemeClr val="dk1"/>
              </a:fillRef>
              <a:effectRef idx="1">
                <a:schemeClr val="dk1"/>
              </a:effectRef>
              <a:fontRef idx="minor">
                <a:schemeClr val="tx1"/>
              </a:fontRef>
            </p:style>
          </p:cxnSp>
          <p:grpSp>
            <p:nvGrpSpPr>
              <p:cNvPr id="151" name="Group 150">
                <a:extLst>
                  <a:ext uri="{FF2B5EF4-FFF2-40B4-BE49-F238E27FC236}">
                    <a16:creationId xmlns:a16="http://schemas.microsoft.com/office/drawing/2014/main" id="{89E44A08-2E4D-6AF5-650F-4A8E556FD849}"/>
                  </a:ext>
                </a:extLst>
              </p:cNvPr>
              <p:cNvGrpSpPr/>
              <p:nvPr/>
            </p:nvGrpSpPr>
            <p:grpSpPr>
              <a:xfrm>
                <a:off x="6001051" y="2636702"/>
                <a:ext cx="5699881" cy="3154497"/>
                <a:chOff x="7232650" y="2568575"/>
                <a:chExt cx="1841500" cy="1466850"/>
              </a:xfrm>
            </p:grpSpPr>
            <p:cxnSp>
              <p:nvCxnSpPr>
                <p:cNvPr id="81" name="Straight Connector 80">
                  <a:extLst>
                    <a:ext uri="{FF2B5EF4-FFF2-40B4-BE49-F238E27FC236}">
                      <a16:creationId xmlns:a16="http://schemas.microsoft.com/office/drawing/2014/main" id="{B1B548A8-531C-E322-FAE4-94F089C39C0B}"/>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7F438FD5-3893-484E-D880-A1F1F953F8AF}"/>
                    </a:ext>
                  </a:extLst>
                </p:cNvPr>
                <p:cNvCxnSpPr/>
                <p:nvPr/>
              </p:nvCxnSpPr>
              <p:spPr>
                <a:xfrm>
                  <a:off x="9067800" y="2568575"/>
                  <a:ext cx="0" cy="31115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121478E-BF21-25F6-00E8-C75597361564}"/>
                    </a:ext>
                  </a:extLst>
                </p:cNvPr>
                <p:cNvCxnSpPr>
                  <a:cxnSpLocks/>
                </p:cNvCxnSpPr>
                <p:nvPr/>
              </p:nvCxnSpPr>
              <p:spPr>
                <a:xfrm flipV="1">
                  <a:off x="7232650" y="2882900"/>
                  <a:ext cx="1841500" cy="1152525"/>
                </a:xfrm>
                <a:prstGeom prst="line">
                  <a:avLst/>
                </a:prstGeom>
                <a:ln>
                  <a:prstDash val="dash"/>
                </a:ln>
              </p:spPr>
              <p:style>
                <a:lnRef idx="2">
                  <a:schemeClr val="dk1"/>
                </a:lnRef>
                <a:fillRef idx="0">
                  <a:schemeClr val="dk1"/>
                </a:fillRef>
                <a:effectRef idx="1">
                  <a:schemeClr val="dk1"/>
                </a:effectRef>
                <a:fontRef idx="minor">
                  <a:schemeClr val="tx1"/>
                </a:fontRef>
              </p:style>
            </p:cxnSp>
          </p:grpSp>
        </p:grpSp>
        <p:grpSp>
          <p:nvGrpSpPr>
            <p:cNvPr id="159" name="Group 158">
              <a:extLst>
                <a:ext uri="{FF2B5EF4-FFF2-40B4-BE49-F238E27FC236}">
                  <a16:creationId xmlns:a16="http://schemas.microsoft.com/office/drawing/2014/main" id="{FA51A0B4-0823-1CB4-3ACC-35DFBD92C9AA}"/>
                </a:ext>
              </a:extLst>
            </p:cNvPr>
            <p:cNvGrpSpPr/>
            <p:nvPr/>
          </p:nvGrpSpPr>
          <p:grpSpPr>
            <a:xfrm>
              <a:off x="576420" y="2392112"/>
              <a:ext cx="6284360" cy="3874559"/>
              <a:chOff x="2011135" y="151341"/>
              <a:chExt cx="9689798" cy="5639858"/>
            </a:xfrm>
          </p:grpSpPr>
          <p:cxnSp>
            <p:nvCxnSpPr>
              <p:cNvPr id="160" name="Straight Connector 159">
                <a:extLst>
                  <a:ext uri="{FF2B5EF4-FFF2-40B4-BE49-F238E27FC236}">
                    <a16:creationId xmlns:a16="http://schemas.microsoft.com/office/drawing/2014/main" id="{B96B31FF-F884-D5B5-A9C2-162C8ADA55E1}"/>
                  </a:ext>
                </a:extLst>
              </p:cNvPr>
              <p:cNvCxnSpPr/>
              <p:nvPr/>
            </p:nvCxnSpPr>
            <p:spPr>
              <a:xfrm>
                <a:off x="2011135" y="2629874"/>
                <a:ext cx="0" cy="669136"/>
              </a:xfrm>
              <a:prstGeom prst="line">
                <a:avLst/>
              </a:prstGeom>
            </p:spPr>
            <p:style>
              <a:lnRef idx="2">
                <a:schemeClr val="dk1"/>
              </a:lnRef>
              <a:fillRef idx="0">
                <a:schemeClr val="dk1"/>
              </a:fillRef>
              <a:effectRef idx="1">
                <a:schemeClr val="dk1"/>
              </a:effectRef>
              <a:fontRef idx="minor">
                <a:schemeClr val="tx1"/>
              </a:fontRef>
            </p:style>
          </p:cxnSp>
          <p:cxnSp>
            <p:nvCxnSpPr>
              <p:cNvPr id="161" name="Straight Connector 160">
                <a:extLst>
                  <a:ext uri="{FF2B5EF4-FFF2-40B4-BE49-F238E27FC236}">
                    <a16:creationId xmlns:a16="http://schemas.microsoft.com/office/drawing/2014/main" id="{13C3CF77-E835-B0B2-282D-51D635BDFCF8}"/>
                  </a:ext>
                </a:extLst>
              </p:cNvPr>
              <p:cNvCxnSpPr>
                <a:cxnSpLocks/>
              </p:cNvCxnSpPr>
              <p:nvPr/>
            </p:nvCxnSpPr>
            <p:spPr>
              <a:xfrm>
                <a:off x="2011135" y="2629874"/>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2" name="Straight Connector 161">
                <a:extLst>
                  <a:ext uri="{FF2B5EF4-FFF2-40B4-BE49-F238E27FC236}">
                    <a16:creationId xmlns:a16="http://schemas.microsoft.com/office/drawing/2014/main" id="{E4DEEEC3-1F83-590C-A5CC-AC94A6F824FE}"/>
                  </a:ext>
                </a:extLst>
              </p:cNvPr>
              <p:cNvCxnSpPr>
                <a:cxnSpLocks/>
              </p:cNvCxnSpPr>
              <p:nvPr/>
            </p:nvCxnSpPr>
            <p:spPr>
              <a:xfrm>
                <a:off x="2011135" y="3299010"/>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ECABBEDC-E243-A331-8719-B14622FFFCA0}"/>
                  </a:ext>
                </a:extLst>
              </p:cNvPr>
              <p:cNvCxnSpPr>
                <a:cxnSpLocks/>
              </p:cNvCxnSpPr>
              <p:nvPr/>
            </p:nvCxnSpPr>
            <p:spPr>
              <a:xfrm>
                <a:off x="7691362" y="151341"/>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a:extLst>
                  <a:ext uri="{FF2B5EF4-FFF2-40B4-BE49-F238E27FC236}">
                    <a16:creationId xmlns:a16="http://schemas.microsoft.com/office/drawing/2014/main" id="{919C25DF-F7DF-0B39-E5ED-75FC066ACA95}"/>
                  </a:ext>
                </a:extLst>
              </p:cNvPr>
              <p:cNvCxnSpPr>
                <a:cxnSpLocks/>
              </p:cNvCxnSpPr>
              <p:nvPr/>
            </p:nvCxnSpPr>
            <p:spPr>
              <a:xfrm flipV="1">
                <a:off x="2011135" y="151341"/>
                <a:ext cx="5699881" cy="2478533"/>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1B23E06A-34ED-D025-41F0-E02B548CDABC}"/>
                  </a:ext>
                </a:extLst>
              </p:cNvPr>
              <p:cNvCxnSpPr>
                <a:cxnSpLocks/>
              </p:cNvCxnSpPr>
              <p:nvPr/>
            </p:nvCxnSpPr>
            <p:spPr>
              <a:xfrm flipV="1">
                <a:off x="6001052" y="2629874"/>
                <a:ext cx="5699881" cy="2478533"/>
              </a:xfrm>
              <a:prstGeom prst="line">
                <a:avLst/>
              </a:prstGeom>
            </p:spPr>
            <p:style>
              <a:lnRef idx="2">
                <a:schemeClr val="dk1"/>
              </a:lnRef>
              <a:fillRef idx="0">
                <a:schemeClr val="dk1"/>
              </a:fillRef>
              <a:effectRef idx="1">
                <a:schemeClr val="dk1"/>
              </a:effectRef>
              <a:fontRef idx="minor">
                <a:schemeClr val="tx1"/>
              </a:fontRef>
            </p:style>
          </p:cxnSp>
          <p:grpSp>
            <p:nvGrpSpPr>
              <p:cNvPr id="174" name="Group 173">
                <a:extLst>
                  <a:ext uri="{FF2B5EF4-FFF2-40B4-BE49-F238E27FC236}">
                    <a16:creationId xmlns:a16="http://schemas.microsoft.com/office/drawing/2014/main" id="{BDF4ADA7-5C4D-6530-F1B4-02DEC878A4B9}"/>
                  </a:ext>
                </a:extLst>
              </p:cNvPr>
              <p:cNvGrpSpPr/>
              <p:nvPr/>
            </p:nvGrpSpPr>
            <p:grpSpPr>
              <a:xfrm>
                <a:off x="6001051" y="2636702"/>
                <a:ext cx="5699881" cy="3154497"/>
                <a:chOff x="7232650" y="2568575"/>
                <a:chExt cx="1841500" cy="1466850"/>
              </a:xfrm>
            </p:grpSpPr>
            <p:cxnSp>
              <p:nvCxnSpPr>
                <p:cNvPr id="175" name="Straight Connector 174">
                  <a:extLst>
                    <a:ext uri="{FF2B5EF4-FFF2-40B4-BE49-F238E27FC236}">
                      <a16:creationId xmlns:a16="http://schemas.microsoft.com/office/drawing/2014/main" id="{8194BC17-B5F7-8AB0-4866-E5237A749B73}"/>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264FF164-1501-8875-9135-A2441F957F58}"/>
                    </a:ext>
                  </a:extLst>
                </p:cNvPr>
                <p:cNvCxnSpPr/>
                <p:nvPr/>
              </p:nvCxnSpPr>
              <p:spPr>
                <a:xfrm>
                  <a:off x="9067800" y="256857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8C5187BF-3E64-D4FC-C7BA-83F78B53F86B}"/>
                    </a:ext>
                  </a:extLst>
                </p:cNvPr>
                <p:cNvCxnSpPr>
                  <a:cxnSpLocks/>
                </p:cNvCxnSpPr>
                <p:nvPr/>
              </p:nvCxnSpPr>
              <p:spPr>
                <a:xfrm flipV="1">
                  <a:off x="7232650" y="2882900"/>
                  <a:ext cx="1841500" cy="1152525"/>
                </a:xfrm>
                <a:prstGeom prst="line">
                  <a:avLst/>
                </a:prstGeom>
              </p:spPr>
              <p:style>
                <a:lnRef idx="2">
                  <a:schemeClr val="dk1"/>
                </a:lnRef>
                <a:fillRef idx="0">
                  <a:schemeClr val="dk1"/>
                </a:fillRef>
                <a:effectRef idx="1">
                  <a:schemeClr val="dk1"/>
                </a:effectRef>
                <a:fontRef idx="minor">
                  <a:schemeClr val="tx1"/>
                </a:fontRef>
              </p:style>
            </p:cxnSp>
          </p:grpSp>
        </p:grpSp>
      </p:grpSp>
      <p:cxnSp>
        <p:nvCxnSpPr>
          <p:cNvPr id="2" name="Straight Connector 1">
            <a:extLst>
              <a:ext uri="{FF2B5EF4-FFF2-40B4-BE49-F238E27FC236}">
                <a16:creationId xmlns:a16="http://schemas.microsoft.com/office/drawing/2014/main" id="{F0D9757C-B6EB-7592-511D-3EA7E1A6AC81}"/>
              </a:ext>
            </a:extLst>
          </p:cNvPr>
          <p:cNvCxnSpPr/>
          <p:nvPr/>
        </p:nvCxnSpPr>
        <p:spPr>
          <a:xfrm>
            <a:off x="9100509" y="151341"/>
            <a:ext cx="0" cy="459694"/>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 name="Straight Connector 2">
            <a:extLst>
              <a:ext uri="{FF2B5EF4-FFF2-40B4-BE49-F238E27FC236}">
                <a16:creationId xmlns:a16="http://schemas.microsoft.com/office/drawing/2014/main" id="{9D619983-2576-4D5F-E2FA-AB8AD90E9EDA}"/>
              </a:ext>
            </a:extLst>
          </p:cNvPr>
          <p:cNvCxnSpPr>
            <a:cxnSpLocks/>
          </p:cNvCxnSpPr>
          <p:nvPr/>
        </p:nvCxnSpPr>
        <p:spPr>
          <a:xfrm flipV="1">
            <a:off x="5403827" y="420356"/>
            <a:ext cx="3696682" cy="1702742"/>
          </a:xfrm>
          <a:prstGeom prst="line">
            <a:avLst/>
          </a:prstGeom>
          <a:ln w="28575">
            <a:solidFill>
              <a:srgbClr val="FF0000"/>
            </a:solidFill>
            <a:prstDash val="solid"/>
          </a:ln>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38D03C4-E61A-8612-FF48-8169A4850E83}"/>
              </a:ext>
            </a:extLst>
          </p:cNvPr>
          <p:cNvCxnSpPr>
            <a:cxnSpLocks/>
          </p:cNvCxnSpPr>
          <p:nvPr/>
        </p:nvCxnSpPr>
        <p:spPr>
          <a:xfrm flipV="1">
            <a:off x="8004250" y="2083929"/>
            <a:ext cx="3696682" cy="1702742"/>
          </a:xfrm>
          <a:prstGeom prst="line">
            <a:avLst/>
          </a:prstGeom>
          <a:ln w="28575">
            <a:solidFill>
              <a:srgbClr val="FF0000"/>
            </a:solidFill>
            <a:prstDash val="solid"/>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B1EF309-8291-4A8E-619A-C5D96EBEC5F7}"/>
              </a:ext>
            </a:extLst>
          </p:cNvPr>
          <p:cNvCxnSpPr>
            <a:cxnSpLocks/>
          </p:cNvCxnSpPr>
          <p:nvPr/>
        </p:nvCxnSpPr>
        <p:spPr>
          <a:xfrm>
            <a:off x="9106881" y="420355"/>
            <a:ext cx="2587678" cy="1702742"/>
          </a:xfrm>
          <a:prstGeom prst="line">
            <a:avLst/>
          </a:prstGeom>
          <a:ln w="28575">
            <a:solidFill>
              <a:srgbClr val="FF1010"/>
            </a:solidFill>
            <a:prstDash val="solid"/>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6C31FE3B-C1FC-E04E-0698-8839F88E5F27}"/>
              </a:ext>
            </a:extLst>
          </p:cNvPr>
          <p:cNvCxnSpPr>
            <a:cxnSpLocks/>
          </p:cNvCxnSpPr>
          <p:nvPr/>
        </p:nvCxnSpPr>
        <p:spPr>
          <a:xfrm>
            <a:off x="9092099" y="620416"/>
            <a:ext cx="2587678" cy="170274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6CF0951B-A273-AE66-1E67-370FAD076D0A}"/>
              </a:ext>
            </a:extLst>
          </p:cNvPr>
          <p:cNvCxnSpPr>
            <a:cxnSpLocks/>
          </p:cNvCxnSpPr>
          <p:nvPr/>
        </p:nvCxnSpPr>
        <p:spPr>
          <a:xfrm flipV="1">
            <a:off x="5408163" y="629797"/>
            <a:ext cx="3696682" cy="170274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ED34E715-629F-31FF-C15D-6625BDC03914}"/>
              </a:ext>
            </a:extLst>
          </p:cNvPr>
          <p:cNvCxnSpPr>
            <a:cxnSpLocks/>
          </p:cNvCxnSpPr>
          <p:nvPr/>
        </p:nvCxnSpPr>
        <p:spPr>
          <a:xfrm>
            <a:off x="5397453" y="2103504"/>
            <a:ext cx="2587678" cy="1702742"/>
          </a:xfrm>
          <a:prstGeom prst="line">
            <a:avLst/>
          </a:prstGeom>
          <a:ln w="28575">
            <a:solidFill>
              <a:srgbClr val="FF1010"/>
            </a:solidFill>
            <a:prstDash val="solid"/>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73E472FD-55C8-3F06-E872-928EFCBAB83D}"/>
              </a:ext>
            </a:extLst>
          </p:cNvPr>
          <p:cNvSpPr txBox="1"/>
          <p:nvPr/>
        </p:nvSpPr>
        <p:spPr>
          <a:xfrm>
            <a:off x="2725195" y="3793313"/>
            <a:ext cx="1891862" cy="830997"/>
          </a:xfrm>
          <a:prstGeom prst="rect">
            <a:avLst/>
          </a:prstGeom>
          <a:noFill/>
        </p:spPr>
        <p:txBody>
          <a:bodyPr wrap="square" rtlCol="0">
            <a:spAutoFit/>
          </a:bodyPr>
          <a:lstStyle/>
          <a:p>
            <a:pPr algn="ctr"/>
            <a:r>
              <a:rPr lang="en-US" sz="4800" dirty="0"/>
              <a:t>Solid</a:t>
            </a:r>
          </a:p>
        </p:txBody>
      </p:sp>
      <p:sp>
        <p:nvSpPr>
          <p:cNvPr id="15" name="TextBox 14">
            <a:extLst>
              <a:ext uri="{FF2B5EF4-FFF2-40B4-BE49-F238E27FC236}">
                <a16:creationId xmlns:a16="http://schemas.microsoft.com/office/drawing/2014/main" id="{FA971B1B-755F-5964-3195-D123A445EE85}"/>
              </a:ext>
            </a:extLst>
          </p:cNvPr>
          <p:cNvSpPr txBox="1"/>
          <p:nvPr/>
        </p:nvSpPr>
        <p:spPr>
          <a:xfrm>
            <a:off x="7581322" y="1677239"/>
            <a:ext cx="1891862" cy="830997"/>
          </a:xfrm>
          <a:prstGeom prst="rect">
            <a:avLst/>
          </a:prstGeom>
          <a:noFill/>
        </p:spPr>
        <p:txBody>
          <a:bodyPr wrap="square" rtlCol="0">
            <a:spAutoFit/>
          </a:bodyPr>
          <a:lstStyle/>
          <a:p>
            <a:pPr algn="ctr"/>
            <a:r>
              <a:rPr lang="en-US" sz="4800" dirty="0"/>
              <a:t>Shell</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A77F51-6D4F-4EF2-0AE0-5E2233CE5927}"/>
                  </a:ext>
                </a:extLst>
              </p:cNvPr>
              <p:cNvSpPr txBox="1"/>
              <p:nvPr/>
            </p:nvSpPr>
            <p:spPr>
              <a:xfrm>
                <a:off x="8645327" y="5010853"/>
                <a:ext cx="827857" cy="17543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9600" b="0" i="1" smtClean="0">
                              <a:latin typeface="Cambria Math" panose="02040503050406030204" pitchFamily="18" charset="0"/>
                            </a:rPr>
                          </m:ctrlPr>
                        </m:sSupPr>
                        <m:e>
                          <m:r>
                            <m:rPr>
                              <m:sty m:val="p"/>
                            </m:rPr>
                            <a:rPr lang="el-GR" sz="9600" b="0" i="0" smtClean="0">
                              <a:latin typeface="Cambria Math" panose="02040503050406030204" pitchFamily="18" charset="0"/>
                            </a:rPr>
                            <m:t>Γ</m:t>
                          </m:r>
                        </m:e>
                        <m:sup>
                          <m:r>
                            <m:rPr>
                              <m:sty m:val="p"/>
                            </m:rPr>
                            <a:rPr lang="en-US" sz="9600" b="0" i="0" smtClean="0">
                              <a:latin typeface="Cambria Math" panose="02040503050406030204" pitchFamily="18" charset="0"/>
                            </a:rPr>
                            <m:t>c</m:t>
                          </m:r>
                        </m:sup>
                      </m:sSup>
                    </m:oMath>
                  </m:oMathPara>
                </a14:m>
                <a:endParaRPr lang="en-US" sz="9600" b="0" dirty="0"/>
              </a:p>
              <a:p>
                <a:endParaRPr lang="en-US" dirty="0"/>
              </a:p>
            </p:txBody>
          </p:sp>
        </mc:Choice>
        <mc:Fallback xmlns="">
          <p:sp>
            <p:nvSpPr>
              <p:cNvPr id="16" name="TextBox 15">
                <a:extLst>
                  <a:ext uri="{FF2B5EF4-FFF2-40B4-BE49-F238E27FC236}">
                    <a16:creationId xmlns:a16="http://schemas.microsoft.com/office/drawing/2014/main" id="{40A77F51-6D4F-4EF2-0AE0-5E2233CE5927}"/>
                  </a:ext>
                </a:extLst>
              </p:cNvPr>
              <p:cNvSpPr txBox="1">
                <a:spLocks noRot="1" noChangeAspect="1" noMove="1" noResize="1" noEditPoints="1" noAdjustHandles="1" noChangeArrowheads="1" noChangeShapeType="1" noTextEdit="1"/>
              </p:cNvSpPr>
              <p:nvPr/>
            </p:nvSpPr>
            <p:spPr>
              <a:xfrm>
                <a:off x="8645327" y="5010853"/>
                <a:ext cx="827857" cy="1754326"/>
              </a:xfrm>
              <a:prstGeom prst="rect">
                <a:avLst/>
              </a:prstGeom>
              <a:blipFill>
                <a:blip r:embed="rId2"/>
                <a:stretch>
                  <a:fillRect r="-35294"/>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620238F0-5F76-35BD-B606-E73B0FAE0828}"/>
              </a:ext>
            </a:extLst>
          </p:cNvPr>
          <p:cNvCxnSpPr>
            <a:cxnSpLocks/>
          </p:cNvCxnSpPr>
          <p:nvPr/>
        </p:nvCxnSpPr>
        <p:spPr>
          <a:xfrm>
            <a:off x="6961239" y="3126658"/>
            <a:ext cx="1615833" cy="222258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417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178D-AE89-2B58-51CE-A668EC0A13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DA2E24-8060-5A21-879A-A8C0047BE462}"/>
              </a:ext>
            </a:extLst>
          </p:cNvPr>
          <p:cNvSpPr txBox="1"/>
          <p:nvPr/>
        </p:nvSpPr>
        <p:spPr>
          <a:xfrm>
            <a:off x="2725195" y="3793313"/>
            <a:ext cx="1891862" cy="830997"/>
          </a:xfrm>
          <a:prstGeom prst="rect">
            <a:avLst/>
          </a:prstGeom>
          <a:noFill/>
        </p:spPr>
        <p:txBody>
          <a:bodyPr wrap="square" rtlCol="0">
            <a:spAutoFit/>
          </a:bodyPr>
          <a:lstStyle/>
          <a:p>
            <a:pPr algn="ctr"/>
            <a:r>
              <a:rPr lang="en-US" sz="4800" dirty="0"/>
              <a:t>Solid</a:t>
            </a:r>
          </a:p>
        </p:txBody>
      </p:sp>
      <p:sp>
        <p:nvSpPr>
          <p:cNvPr id="5" name="TextBox 4">
            <a:extLst>
              <a:ext uri="{FF2B5EF4-FFF2-40B4-BE49-F238E27FC236}">
                <a16:creationId xmlns:a16="http://schemas.microsoft.com/office/drawing/2014/main" id="{9CADA410-BD1E-D508-C119-C7FAEC5C5F8D}"/>
              </a:ext>
            </a:extLst>
          </p:cNvPr>
          <p:cNvSpPr txBox="1"/>
          <p:nvPr/>
        </p:nvSpPr>
        <p:spPr>
          <a:xfrm>
            <a:off x="7581322" y="1677239"/>
            <a:ext cx="1891862" cy="830997"/>
          </a:xfrm>
          <a:prstGeom prst="rect">
            <a:avLst/>
          </a:prstGeom>
          <a:noFill/>
        </p:spPr>
        <p:txBody>
          <a:bodyPr wrap="square" rtlCol="0">
            <a:spAutoFit/>
          </a:bodyPr>
          <a:lstStyle/>
          <a:p>
            <a:pPr algn="ctr"/>
            <a:r>
              <a:rPr lang="en-US" sz="4800" dirty="0"/>
              <a:t>Shell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15AC2D-DF67-0CB0-7612-C327D3A1F9F0}"/>
                  </a:ext>
                </a:extLst>
              </p:cNvPr>
              <p:cNvSpPr txBox="1"/>
              <p:nvPr/>
            </p:nvSpPr>
            <p:spPr>
              <a:xfrm>
                <a:off x="8645327" y="5010853"/>
                <a:ext cx="827857" cy="17543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9600" b="0" i="1" smtClean="0">
                              <a:latin typeface="Cambria Math" panose="02040503050406030204" pitchFamily="18" charset="0"/>
                            </a:rPr>
                          </m:ctrlPr>
                        </m:sSupPr>
                        <m:e>
                          <m:r>
                            <m:rPr>
                              <m:sty m:val="p"/>
                            </m:rPr>
                            <a:rPr lang="el-GR" sz="9600" b="0" i="0" smtClean="0">
                              <a:latin typeface="Cambria Math" panose="02040503050406030204" pitchFamily="18" charset="0"/>
                            </a:rPr>
                            <m:t>Γ</m:t>
                          </m:r>
                        </m:e>
                        <m:sup>
                          <m:r>
                            <m:rPr>
                              <m:sty m:val="p"/>
                            </m:rPr>
                            <a:rPr lang="en-US" sz="9600" b="0" i="0" smtClean="0">
                              <a:latin typeface="Cambria Math" panose="02040503050406030204" pitchFamily="18" charset="0"/>
                            </a:rPr>
                            <m:t>c</m:t>
                          </m:r>
                        </m:sup>
                      </m:sSup>
                    </m:oMath>
                  </m:oMathPara>
                </a14:m>
                <a:endParaRPr lang="en-US" sz="9600" b="0" dirty="0"/>
              </a:p>
              <a:p>
                <a:endParaRPr lang="en-US" dirty="0"/>
              </a:p>
            </p:txBody>
          </p:sp>
        </mc:Choice>
        <mc:Fallback xmlns="">
          <p:sp>
            <p:nvSpPr>
              <p:cNvPr id="7" name="TextBox 6">
                <a:extLst>
                  <a:ext uri="{FF2B5EF4-FFF2-40B4-BE49-F238E27FC236}">
                    <a16:creationId xmlns:a16="http://schemas.microsoft.com/office/drawing/2014/main" id="{8F15AC2D-DF67-0CB0-7612-C327D3A1F9F0}"/>
                  </a:ext>
                </a:extLst>
              </p:cNvPr>
              <p:cNvSpPr txBox="1">
                <a:spLocks noRot="1" noChangeAspect="1" noMove="1" noResize="1" noEditPoints="1" noAdjustHandles="1" noChangeArrowheads="1" noChangeShapeType="1" noTextEdit="1"/>
              </p:cNvSpPr>
              <p:nvPr/>
            </p:nvSpPr>
            <p:spPr>
              <a:xfrm>
                <a:off x="8645327" y="5010853"/>
                <a:ext cx="827857" cy="1754326"/>
              </a:xfrm>
              <a:prstGeom prst="rect">
                <a:avLst/>
              </a:prstGeom>
              <a:blipFill>
                <a:blip r:embed="rId2"/>
                <a:stretch>
                  <a:fillRect r="-35294"/>
                </a:stretch>
              </a:blipFill>
            </p:spPr>
            <p:txBody>
              <a:bodyPr/>
              <a:lstStyle/>
              <a:p>
                <a:r>
                  <a:rPr lang="en-US">
                    <a:noFill/>
                  </a:rPr>
                  <a:t> </a:t>
                </a:r>
              </a:p>
            </p:txBody>
          </p:sp>
        </mc:Fallback>
      </mc:AlternateContent>
      <p:pic>
        <p:nvPicPr>
          <p:cNvPr id="13" name="Graphic 12">
            <a:extLst>
              <a:ext uri="{FF2B5EF4-FFF2-40B4-BE49-F238E27FC236}">
                <a16:creationId xmlns:a16="http://schemas.microsoft.com/office/drawing/2014/main" id="{CFFC1532-BA95-E97D-FFA0-56ECF835A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637" y="361950"/>
            <a:ext cx="11134725" cy="6134100"/>
          </a:xfrm>
          <a:prstGeom prst="rect">
            <a:avLst/>
          </a:prstGeom>
        </p:spPr>
      </p:pic>
      <p:cxnSp>
        <p:nvCxnSpPr>
          <p:cNvPr id="16" name="Straight Connector 15">
            <a:extLst>
              <a:ext uri="{FF2B5EF4-FFF2-40B4-BE49-F238E27FC236}">
                <a16:creationId xmlns:a16="http://schemas.microsoft.com/office/drawing/2014/main" id="{68271F3D-3FEE-7DC6-11D3-5805DBF4AEED}"/>
              </a:ext>
            </a:extLst>
          </p:cNvPr>
          <p:cNvCxnSpPr>
            <a:cxnSpLocks/>
          </p:cNvCxnSpPr>
          <p:nvPr/>
        </p:nvCxnSpPr>
        <p:spPr>
          <a:xfrm>
            <a:off x="6757416" y="3239548"/>
            <a:ext cx="1819656" cy="2109692"/>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105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BF094-8C24-21B3-C8F7-239D2C96BCB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2C63141-BC28-DD4A-81BC-B95CD58FB7E3}"/>
              </a:ext>
            </a:extLst>
          </p:cNvPr>
          <p:cNvGrpSpPr/>
          <p:nvPr/>
        </p:nvGrpSpPr>
        <p:grpSpPr>
          <a:xfrm>
            <a:off x="1414235" y="506941"/>
            <a:ext cx="9689798" cy="5639858"/>
            <a:chOff x="2011135" y="151341"/>
            <a:chExt cx="9689798" cy="5639858"/>
          </a:xfrm>
        </p:grpSpPr>
        <p:cxnSp>
          <p:nvCxnSpPr>
            <p:cNvPr id="3" name="Straight Connector 2">
              <a:extLst>
                <a:ext uri="{FF2B5EF4-FFF2-40B4-BE49-F238E27FC236}">
                  <a16:creationId xmlns:a16="http://schemas.microsoft.com/office/drawing/2014/main" id="{104A34C9-6814-C2DA-1804-47481DF135DB}"/>
                </a:ext>
              </a:extLst>
            </p:cNvPr>
            <p:cNvCxnSpPr/>
            <p:nvPr/>
          </p:nvCxnSpPr>
          <p:spPr>
            <a:xfrm>
              <a:off x="2011135" y="2629874"/>
              <a:ext cx="0" cy="669136"/>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7663B36A-38B4-52D2-2975-9FAF1398B6FE}"/>
                </a:ext>
              </a:extLst>
            </p:cNvPr>
            <p:cNvCxnSpPr>
              <a:cxnSpLocks/>
            </p:cNvCxnSpPr>
            <p:nvPr/>
          </p:nvCxnSpPr>
          <p:spPr>
            <a:xfrm>
              <a:off x="2011135" y="2629874"/>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DE543F14-38EF-9F64-8646-98CF62C630E1}"/>
                </a:ext>
              </a:extLst>
            </p:cNvPr>
            <p:cNvCxnSpPr>
              <a:cxnSpLocks/>
            </p:cNvCxnSpPr>
            <p:nvPr/>
          </p:nvCxnSpPr>
          <p:spPr>
            <a:xfrm>
              <a:off x="2011135" y="3299010"/>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144A3EE8-7E1C-28D8-AD95-19E6563F1126}"/>
                </a:ext>
              </a:extLst>
            </p:cNvPr>
            <p:cNvCxnSpPr>
              <a:cxnSpLocks/>
            </p:cNvCxnSpPr>
            <p:nvPr/>
          </p:nvCxnSpPr>
          <p:spPr>
            <a:xfrm>
              <a:off x="7691362" y="151341"/>
              <a:ext cx="3989917" cy="2478533"/>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F0424C09-9872-657C-7861-D380C2BC15CD}"/>
                </a:ext>
              </a:extLst>
            </p:cNvPr>
            <p:cNvCxnSpPr>
              <a:cxnSpLocks/>
            </p:cNvCxnSpPr>
            <p:nvPr/>
          </p:nvCxnSpPr>
          <p:spPr>
            <a:xfrm flipV="1">
              <a:off x="2011135" y="151341"/>
              <a:ext cx="5699881" cy="247853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C7503DA-04A5-3DBA-0051-51761C855360}"/>
                </a:ext>
              </a:extLst>
            </p:cNvPr>
            <p:cNvCxnSpPr>
              <a:cxnSpLocks/>
            </p:cNvCxnSpPr>
            <p:nvPr/>
          </p:nvCxnSpPr>
          <p:spPr>
            <a:xfrm flipV="1">
              <a:off x="6001052" y="2629874"/>
              <a:ext cx="5699881" cy="2478533"/>
            </a:xfrm>
            <a:prstGeom prst="line">
              <a:avLst/>
            </a:prstGeom>
          </p:spPr>
          <p:style>
            <a:lnRef idx="2">
              <a:schemeClr val="dk1"/>
            </a:lnRef>
            <a:fillRef idx="0">
              <a:schemeClr val="dk1"/>
            </a:fillRef>
            <a:effectRef idx="1">
              <a:schemeClr val="dk1"/>
            </a:effectRef>
            <a:fontRef idx="minor">
              <a:schemeClr val="tx1"/>
            </a:fontRef>
          </p:style>
        </p:cxnSp>
        <p:grpSp>
          <p:nvGrpSpPr>
            <p:cNvPr id="17" name="Group 16">
              <a:extLst>
                <a:ext uri="{FF2B5EF4-FFF2-40B4-BE49-F238E27FC236}">
                  <a16:creationId xmlns:a16="http://schemas.microsoft.com/office/drawing/2014/main" id="{8E4F0F48-233E-A25A-D0EE-2BDD5B045486}"/>
                </a:ext>
              </a:extLst>
            </p:cNvPr>
            <p:cNvGrpSpPr/>
            <p:nvPr/>
          </p:nvGrpSpPr>
          <p:grpSpPr>
            <a:xfrm>
              <a:off x="6001051" y="2636702"/>
              <a:ext cx="5699881" cy="3154497"/>
              <a:chOff x="7232650" y="2568575"/>
              <a:chExt cx="1841500" cy="1466850"/>
            </a:xfrm>
          </p:grpSpPr>
          <p:cxnSp>
            <p:nvCxnSpPr>
              <p:cNvPr id="18" name="Straight Connector 17">
                <a:extLst>
                  <a:ext uri="{FF2B5EF4-FFF2-40B4-BE49-F238E27FC236}">
                    <a16:creationId xmlns:a16="http://schemas.microsoft.com/office/drawing/2014/main" id="{69211C00-6565-3103-A0C0-498FAA4B9E3B}"/>
                  </a:ext>
                </a:extLst>
              </p:cNvPr>
              <p:cNvCxnSpPr/>
              <p:nvPr/>
            </p:nvCxnSpPr>
            <p:spPr>
              <a:xfrm>
                <a:off x="7232650" y="371792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D8EBEB8-ECE2-F2A0-60E3-A6E981D92549}"/>
                  </a:ext>
                </a:extLst>
              </p:cNvPr>
              <p:cNvCxnSpPr/>
              <p:nvPr/>
            </p:nvCxnSpPr>
            <p:spPr>
              <a:xfrm>
                <a:off x="9067800" y="2568575"/>
                <a:ext cx="0" cy="31115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E655E20-7722-04EE-CB69-199826F15D82}"/>
                  </a:ext>
                </a:extLst>
              </p:cNvPr>
              <p:cNvCxnSpPr>
                <a:cxnSpLocks/>
              </p:cNvCxnSpPr>
              <p:nvPr/>
            </p:nvCxnSpPr>
            <p:spPr>
              <a:xfrm flipV="1">
                <a:off x="7232650" y="2882900"/>
                <a:ext cx="1841500" cy="1152525"/>
              </a:xfrm>
              <a:prstGeom prst="line">
                <a:avLst/>
              </a:prstGeom>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80917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E61A8-7B31-246D-314F-B57F5028D941}"/>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1B06B286-F498-5F5A-1165-0D59A6D4ACB7}"/>
              </a:ext>
            </a:extLst>
          </p:cNvPr>
          <p:cNvGrpSpPr/>
          <p:nvPr/>
        </p:nvGrpSpPr>
        <p:grpSpPr>
          <a:xfrm>
            <a:off x="7269135" y="560439"/>
            <a:ext cx="4608233" cy="4258081"/>
            <a:chOff x="7571232" y="2088114"/>
            <a:chExt cx="3574540" cy="3158207"/>
          </a:xfrm>
        </p:grpSpPr>
        <p:grpSp>
          <p:nvGrpSpPr>
            <p:cNvPr id="29" name="Group 28">
              <a:extLst>
                <a:ext uri="{FF2B5EF4-FFF2-40B4-BE49-F238E27FC236}">
                  <a16:creationId xmlns:a16="http://schemas.microsoft.com/office/drawing/2014/main" id="{C4BB44DE-FD6A-C827-1606-04A956CBC3C7}"/>
                </a:ext>
              </a:extLst>
            </p:cNvPr>
            <p:cNvGrpSpPr/>
            <p:nvPr/>
          </p:nvGrpSpPr>
          <p:grpSpPr>
            <a:xfrm>
              <a:off x="7571232" y="2088114"/>
              <a:ext cx="3574540" cy="3158207"/>
              <a:chOff x="7680960" y="2088114"/>
              <a:chExt cx="3574540" cy="3158207"/>
            </a:xfrm>
          </p:grpSpPr>
          <p:sp>
            <p:nvSpPr>
              <p:cNvPr id="32" name="Rectangle 31">
                <a:extLst>
                  <a:ext uri="{FF2B5EF4-FFF2-40B4-BE49-F238E27FC236}">
                    <a16:creationId xmlns:a16="http://schemas.microsoft.com/office/drawing/2014/main" id="{B28388EC-D150-5CAF-9797-07E793E6B8F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nvGrpSpPr>
              <p:cNvPr id="33" name="Group 32">
                <a:extLst>
                  <a:ext uri="{FF2B5EF4-FFF2-40B4-BE49-F238E27FC236}">
                    <a16:creationId xmlns:a16="http://schemas.microsoft.com/office/drawing/2014/main" id="{5E44E669-3033-E79F-FC27-46F25F8C13F1}"/>
                  </a:ext>
                </a:extLst>
              </p:cNvPr>
              <p:cNvGrpSpPr/>
              <p:nvPr/>
            </p:nvGrpSpPr>
            <p:grpSpPr>
              <a:xfrm>
                <a:off x="8339327" y="2088114"/>
                <a:ext cx="2916173" cy="2639273"/>
                <a:chOff x="8522207" y="1850431"/>
                <a:chExt cx="2916173" cy="2639273"/>
              </a:xfrm>
            </p:grpSpPr>
            <p:cxnSp>
              <p:nvCxnSpPr>
                <p:cNvPr id="38" name="Straight Connector 37">
                  <a:extLst>
                    <a:ext uri="{FF2B5EF4-FFF2-40B4-BE49-F238E27FC236}">
                      <a16:creationId xmlns:a16="http://schemas.microsoft.com/office/drawing/2014/main" id="{D1828F07-1E9A-D61F-7580-4C1FFFB1D4DA}"/>
                    </a:ext>
                  </a:extLst>
                </p:cNvPr>
                <p:cNvCxnSpPr>
                  <a:cxnSpLocks/>
                </p:cNvCxnSpPr>
                <p:nvPr/>
              </p:nvCxnSpPr>
              <p:spPr>
                <a:xfrm flipV="1">
                  <a:off x="8522208" y="1850431"/>
                  <a:ext cx="0" cy="2639273"/>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A551D6-B32C-3EB8-58E1-DAD8ACDB3404}"/>
                    </a:ext>
                  </a:extLst>
                </p:cNvPr>
                <p:cNvCxnSpPr>
                  <a:cxnSpLocks/>
                </p:cNvCxnSpPr>
                <p:nvPr/>
              </p:nvCxnSpPr>
              <p:spPr>
                <a:xfrm>
                  <a:off x="8522208" y="4489704"/>
                  <a:ext cx="2916172" cy="0"/>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999B976-F2AA-51CA-FED4-09BDEC247632}"/>
                    </a:ext>
                  </a:extLst>
                </p:cNvPr>
                <p:cNvCxnSpPr>
                  <a:cxnSpLocks/>
                </p:cNvCxnSpPr>
                <p:nvPr/>
              </p:nvCxnSpPr>
              <p:spPr>
                <a:xfrm>
                  <a:off x="8522207" y="3026664"/>
                  <a:ext cx="1417321" cy="1463040"/>
                </a:xfrm>
                <a:prstGeom prst="line">
                  <a:avLst/>
                </a:prstGeom>
                <a:ln w="38100">
                  <a:solidFill>
                    <a:schemeClr val="accent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C508F80-13FB-2DA6-3145-F15BEFCA49ED}"/>
                      </a:ext>
                    </a:extLst>
                  </p:cNvPr>
                  <p:cNvSpPr txBox="1"/>
                  <p:nvPr/>
                </p:nvSpPr>
                <p:spPr>
                  <a:xfrm>
                    <a:off x="10657388" y="4687835"/>
                    <a:ext cx="386759" cy="479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oMath>
                      </m:oMathPara>
                    </a14:m>
                    <a:endParaRPr lang="en-US" sz="3600" dirty="0"/>
                  </a:p>
                </p:txBody>
              </p:sp>
            </mc:Choice>
            <mc:Fallback xmlns="">
              <p:sp>
                <p:nvSpPr>
                  <p:cNvPr id="34" name="TextBox 33">
                    <a:extLst>
                      <a:ext uri="{FF2B5EF4-FFF2-40B4-BE49-F238E27FC236}">
                        <a16:creationId xmlns:a16="http://schemas.microsoft.com/office/drawing/2014/main" id="{AC508F80-13FB-2DA6-3145-F15BEFCA49ED}"/>
                      </a:ext>
                    </a:extLst>
                  </p:cNvPr>
                  <p:cNvSpPr txBox="1">
                    <a:spLocks noRot="1" noChangeAspect="1" noMove="1" noResize="1" noEditPoints="1" noAdjustHandles="1" noChangeArrowheads="1" noChangeShapeType="1" noTextEdit="1"/>
                  </p:cNvSpPr>
                  <p:nvPr/>
                </p:nvSpPr>
                <p:spPr>
                  <a:xfrm>
                    <a:off x="10657388" y="4687835"/>
                    <a:ext cx="386759" cy="4793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B77DD34-DCBB-C585-7CE6-03AC6D8B9DCC}"/>
                      </a:ext>
                    </a:extLst>
                  </p:cNvPr>
                  <p:cNvSpPr txBox="1"/>
                  <p:nvPr/>
                </p:nvSpPr>
                <p:spPr>
                  <a:xfrm>
                    <a:off x="7723456" y="2197057"/>
                    <a:ext cx="386759" cy="4793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l-GR" sz="3600" b="0" i="1" smtClean="0">
                                  <a:latin typeface="Cambria Math" panose="02040503050406030204" pitchFamily="18" charset="0"/>
                                </a:rPr>
                                <m:t>𝜂</m:t>
                              </m:r>
                            </m:e>
                            <m:sub>
                              <m:r>
                                <a:rPr lang="en-US" sz="3600" b="0" i="1" smtClean="0">
                                  <a:latin typeface="Cambria Math" panose="02040503050406030204" pitchFamily="18" charset="0"/>
                                </a:rPr>
                                <m:t>𝐹</m:t>
                              </m:r>
                            </m:sub>
                          </m:sSub>
                        </m:oMath>
                      </m:oMathPara>
                    </a14:m>
                    <a:endParaRPr lang="en-US" sz="3600" dirty="0"/>
                  </a:p>
                </p:txBody>
              </p:sp>
            </mc:Choice>
            <mc:Fallback xmlns="">
              <p:sp>
                <p:nvSpPr>
                  <p:cNvPr id="35" name="TextBox 34">
                    <a:extLst>
                      <a:ext uri="{FF2B5EF4-FFF2-40B4-BE49-F238E27FC236}">
                        <a16:creationId xmlns:a16="http://schemas.microsoft.com/office/drawing/2014/main" id="{FB77DD34-DCBB-C585-7CE6-03AC6D8B9DCC}"/>
                      </a:ext>
                    </a:extLst>
                  </p:cNvPr>
                  <p:cNvSpPr txBox="1">
                    <a:spLocks noRot="1" noChangeAspect="1" noMove="1" noResize="1" noEditPoints="1" noAdjustHandles="1" noChangeArrowheads="1" noChangeShapeType="1" noTextEdit="1"/>
                  </p:cNvSpPr>
                  <p:nvPr/>
                </p:nvSpPr>
                <p:spPr>
                  <a:xfrm>
                    <a:off x="7723456" y="2197057"/>
                    <a:ext cx="386759" cy="479382"/>
                  </a:xfrm>
                  <a:prstGeom prst="rect">
                    <a:avLst/>
                  </a:prstGeom>
                  <a:blipFill>
                    <a:blip r:embed="rId3"/>
                    <a:stretch>
                      <a:fillRect r="-8537"/>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61254B5-AE54-20E7-A628-A6F4716194BF}"/>
                  </a:ext>
                </a:extLst>
              </p:cNvPr>
              <p:cNvSpPr txBox="1"/>
              <p:nvPr/>
            </p:nvSpPr>
            <p:spPr>
              <a:xfrm>
                <a:off x="9660347" y="4766939"/>
                <a:ext cx="275880" cy="479382"/>
              </a:xfrm>
              <a:prstGeom prst="rect">
                <a:avLst/>
              </a:prstGeom>
              <a:noFill/>
            </p:spPr>
            <p:txBody>
              <a:bodyPr wrap="square">
                <a:spAutoFit/>
              </a:bodyPr>
              <a:lstStyle/>
              <a:p>
                <a:r>
                  <a:rPr lang="en-US" sz="3600" dirty="0"/>
                  <a:t>1</a:t>
                </a:r>
              </a:p>
            </p:txBody>
          </p:sp>
        </p:grpSp>
        <p:sp>
          <p:nvSpPr>
            <p:cNvPr id="30" name="TextBox 29">
              <a:extLst>
                <a:ext uri="{FF2B5EF4-FFF2-40B4-BE49-F238E27FC236}">
                  <a16:creationId xmlns:a16="http://schemas.microsoft.com/office/drawing/2014/main" id="{CC86B72D-8BB1-6212-2D38-26FF3DFDB28D}"/>
                </a:ext>
              </a:extLst>
            </p:cNvPr>
            <p:cNvSpPr txBox="1"/>
            <p:nvPr/>
          </p:nvSpPr>
          <p:spPr>
            <a:xfrm>
              <a:off x="7891038" y="3139812"/>
              <a:ext cx="386759" cy="479382"/>
            </a:xfrm>
            <a:prstGeom prst="rect">
              <a:avLst/>
            </a:prstGeom>
            <a:noFill/>
          </p:spPr>
          <p:txBody>
            <a:bodyPr wrap="square">
              <a:spAutoFit/>
            </a:bodyPr>
            <a:lstStyle/>
            <a:p>
              <a:r>
                <a:rPr lang="en-US" sz="3600" dirty="0"/>
                <a:t>1</a:t>
              </a:r>
            </a:p>
          </p:txBody>
        </p:sp>
      </p:grpSp>
      <p:pic>
        <p:nvPicPr>
          <p:cNvPr id="8" name="Picture 7">
            <a:extLst>
              <a:ext uri="{FF2B5EF4-FFF2-40B4-BE49-F238E27FC236}">
                <a16:creationId xmlns:a16="http://schemas.microsoft.com/office/drawing/2014/main" id="{D69FC1A6-C09B-C889-FB6B-128B69BB04C8}"/>
              </a:ext>
            </a:extLst>
          </p:cNvPr>
          <p:cNvPicPr>
            <a:picLocks noChangeAspect="1"/>
          </p:cNvPicPr>
          <p:nvPr/>
        </p:nvPicPr>
        <p:blipFill>
          <a:blip r:embed="rId4"/>
          <a:stretch>
            <a:fillRect/>
          </a:stretch>
        </p:blipFill>
        <p:spPr>
          <a:xfrm>
            <a:off x="776907" y="4629827"/>
            <a:ext cx="1589146" cy="1104952"/>
          </a:xfrm>
          <a:prstGeom prst="rect">
            <a:avLst/>
          </a:prstGeom>
        </p:spPr>
      </p:pic>
      <p:grpSp>
        <p:nvGrpSpPr>
          <p:cNvPr id="24" name="Group 23">
            <a:extLst>
              <a:ext uri="{FF2B5EF4-FFF2-40B4-BE49-F238E27FC236}">
                <a16:creationId xmlns:a16="http://schemas.microsoft.com/office/drawing/2014/main" id="{82F33B4A-A738-C943-F387-40B5A5E6EC7D}"/>
              </a:ext>
            </a:extLst>
          </p:cNvPr>
          <p:cNvGrpSpPr/>
          <p:nvPr/>
        </p:nvGrpSpPr>
        <p:grpSpPr>
          <a:xfrm>
            <a:off x="1923685" y="1539180"/>
            <a:ext cx="2994158" cy="2960001"/>
            <a:chOff x="2595199" y="1474839"/>
            <a:chExt cx="2994158" cy="2960001"/>
          </a:xfrm>
        </p:grpSpPr>
        <p:cxnSp>
          <p:nvCxnSpPr>
            <p:cNvPr id="12" name="Straight Connector 11">
              <a:extLst>
                <a:ext uri="{FF2B5EF4-FFF2-40B4-BE49-F238E27FC236}">
                  <a16:creationId xmlns:a16="http://schemas.microsoft.com/office/drawing/2014/main" id="{881623DE-8FD3-EA49-84E1-90C7C522ACC5}"/>
                </a:ext>
              </a:extLst>
            </p:cNvPr>
            <p:cNvCxnSpPr>
              <a:cxnSpLocks/>
            </p:cNvCxnSpPr>
            <p:nvPr/>
          </p:nvCxnSpPr>
          <p:spPr>
            <a:xfrm flipH="1" flipV="1">
              <a:off x="4080622" y="1474839"/>
              <a:ext cx="1508735" cy="2960001"/>
            </a:xfrm>
            <a:prstGeom prst="line">
              <a:avLst/>
            </a:prstGeom>
            <a:ln w="38100"/>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B1E91964-B600-12D2-8419-86617023834C}"/>
                </a:ext>
              </a:extLst>
            </p:cNvPr>
            <p:cNvGrpSpPr/>
            <p:nvPr/>
          </p:nvGrpSpPr>
          <p:grpSpPr>
            <a:xfrm>
              <a:off x="2595199" y="1474839"/>
              <a:ext cx="2994158" cy="2960001"/>
              <a:chOff x="2595199" y="1474839"/>
              <a:chExt cx="2994158" cy="2960001"/>
            </a:xfrm>
          </p:grpSpPr>
          <p:cxnSp>
            <p:nvCxnSpPr>
              <p:cNvPr id="10" name="Straight Connector 9">
                <a:extLst>
                  <a:ext uri="{FF2B5EF4-FFF2-40B4-BE49-F238E27FC236}">
                    <a16:creationId xmlns:a16="http://schemas.microsoft.com/office/drawing/2014/main" id="{887F71FF-EF58-AB3E-60D1-F7B01A522011}"/>
                  </a:ext>
                </a:extLst>
              </p:cNvPr>
              <p:cNvCxnSpPr>
                <a:cxnSpLocks/>
              </p:cNvCxnSpPr>
              <p:nvPr/>
            </p:nvCxnSpPr>
            <p:spPr>
              <a:xfrm flipV="1">
                <a:off x="2595199" y="1474839"/>
                <a:ext cx="1478938" cy="2389706"/>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DA059B1-ABC8-3DF9-971C-DB07341A9C11}"/>
                  </a:ext>
                </a:extLst>
              </p:cNvPr>
              <p:cNvCxnSpPr>
                <a:cxnSpLocks/>
              </p:cNvCxnSpPr>
              <p:nvPr/>
            </p:nvCxnSpPr>
            <p:spPr>
              <a:xfrm flipH="1" flipV="1">
                <a:off x="2595199" y="3864545"/>
                <a:ext cx="2994158" cy="570295"/>
              </a:xfrm>
              <a:prstGeom prst="line">
                <a:avLst/>
              </a:prstGeom>
              <a:ln w="38100"/>
            </p:spPr>
            <p:style>
              <a:lnRef idx="2">
                <a:schemeClr val="dk1"/>
              </a:lnRef>
              <a:fillRef idx="0">
                <a:schemeClr val="dk1"/>
              </a:fillRef>
              <a:effectRef idx="1">
                <a:schemeClr val="dk1"/>
              </a:effectRef>
              <a:fontRef idx="minor">
                <a:schemeClr val="tx1"/>
              </a:fontRef>
            </p:style>
          </p:cxnSp>
        </p:grpSp>
      </p:grpSp>
      <p:sp>
        <p:nvSpPr>
          <p:cNvPr id="52" name="Freeform: Shape 51">
            <a:extLst>
              <a:ext uri="{FF2B5EF4-FFF2-40B4-BE49-F238E27FC236}">
                <a16:creationId xmlns:a16="http://schemas.microsoft.com/office/drawing/2014/main" id="{95EF30B5-8B88-1F95-08D8-AB90ECECAB3D}"/>
              </a:ext>
            </a:extLst>
          </p:cNvPr>
          <p:cNvSpPr/>
          <p:nvPr/>
        </p:nvSpPr>
        <p:spPr>
          <a:xfrm rot="10800000">
            <a:off x="4794912" y="4897288"/>
            <a:ext cx="4236567" cy="607058"/>
          </a:xfrm>
          <a:custGeom>
            <a:avLst/>
            <a:gdLst>
              <a:gd name="connsiteX0" fmla="*/ 0 w 2241755"/>
              <a:gd name="connsiteY0" fmla="*/ 963626 h 963626"/>
              <a:gd name="connsiteX1" fmla="*/ 1042219 w 2241755"/>
              <a:gd name="connsiteY1" fmla="*/ 64 h 963626"/>
              <a:gd name="connsiteX2" fmla="*/ 2241755 w 2241755"/>
              <a:gd name="connsiteY2" fmla="*/ 914464 h 963626"/>
            </a:gdLst>
            <a:ahLst/>
            <a:cxnLst>
              <a:cxn ang="0">
                <a:pos x="connsiteX0" y="connsiteY0"/>
              </a:cxn>
              <a:cxn ang="0">
                <a:pos x="connsiteX1" y="connsiteY1"/>
              </a:cxn>
              <a:cxn ang="0">
                <a:pos x="connsiteX2" y="connsiteY2"/>
              </a:cxn>
            </a:cxnLst>
            <a:rect l="l" t="t" r="r" b="b"/>
            <a:pathLst>
              <a:path w="2241755" h="963626">
                <a:moveTo>
                  <a:pt x="0" y="963626"/>
                </a:moveTo>
                <a:cubicBezTo>
                  <a:pt x="334296" y="485942"/>
                  <a:pt x="668593" y="8258"/>
                  <a:pt x="1042219" y="64"/>
                </a:cubicBezTo>
                <a:cubicBezTo>
                  <a:pt x="1415845" y="-8130"/>
                  <a:pt x="2097549" y="768619"/>
                  <a:pt x="2241755" y="914464"/>
                </a:cubicBezTo>
              </a:path>
            </a:pathLst>
          </a:custGeom>
          <a:noFill/>
          <a:ln w="38100">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D72E533-613C-2AB5-F953-B92AAE840F46}"/>
                  </a:ext>
                </a:extLst>
              </p:cNvPr>
              <p:cNvSpPr txBox="1"/>
              <p:nvPr/>
            </p:nvSpPr>
            <p:spPr>
              <a:xfrm>
                <a:off x="6046077" y="5902454"/>
                <a:ext cx="2009676" cy="71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det</m:t>
                          </m:r>
                        </m:fName>
                        <m:e>
                          <m:d>
                            <m:dPr>
                              <m:ctrlPr>
                                <a:rPr lang="en-US" sz="3600" i="1">
                                  <a:latin typeface="Cambria Math" panose="02040503050406030204" pitchFamily="18" charset="0"/>
                                </a:rPr>
                              </m:ctrlPr>
                            </m:dPr>
                            <m:e>
                              <m:sSub>
                                <m:sSubPr>
                                  <m:ctrlPr>
                                    <a:rPr lang="en-US" sz="3600" b="1" i="1">
                                      <a:latin typeface="Cambria Math" panose="02040503050406030204" pitchFamily="18" charset="0"/>
                                    </a:rPr>
                                  </m:ctrlPr>
                                </m:sSubPr>
                                <m:e>
                                  <m:r>
                                    <a:rPr lang="en-US" sz="3600" b="1" i="1">
                                      <a:latin typeface="Cambria Math" panose="02040503050406030204" pitchFamily="18" charset="0"/>
                                    </a:rPr>
                                    <m:t>𝑱</m:t>
                                  </m:r>
                                </m:e>
                                <m:sub>
                                  <m:sSup>
                                    <m:sSupPr>
                                      <m:ctrlPr>
                                        <a:rPr lang="en-US" sz="3600" b="1" i="1">
                                          <a:latin typeface="Cambria Math" panose="02040503050406030204" pitchFamily="18" charset="0"/>
                                        </a:rPr>
                                      </m:ctrlPr>
                                    </m:sSupPr>
                                    <m:e>
                                      <m:r>
                                        <a:rPr lang="en-US" sz="3600" i="1">
                                          <a:latin typeface="Cambria Math" panose="02040503050406030204" pitchFamily="18" charset="0"/>
                                        </a:rPr>
                                        <m:t>𝐹</m:t>
                                      </m:r>
                                    </m:e>
                                    <m:sup>
                                      <m:r>
                                        <a:rPr lang="en-US" sz="3600" b="1" i="1">
                                          <a:latin typeface="Cambria Math" panose="02040503050406030204" pitchFamily="18" charset="0"/>
                                        </a:rPr>
                                        <m:t>𝒉</m:t>
                                      </m:r>
                                    </m:sup>
                                  </m:sSup>
                                </m:sub>
                              </m:sSub>
                            </m:e>
                          </m:d>
                        </m:e>
                      </m:func>
                    </m:oMath>
                  </m:oMathPara>
                </a14:m>
                <a:endParaRPr lang="en-US" sz="3600" dirty="0"/>
              </a:p>
            </p:txBody>
          </p:sp>
        </mc:Choice>
        <mc:Fallback xmlns="">
          <p:sp>
            <p:nvSpPr>
              <p:cNvPr id="54" name="TextBox 53">
                <a:extLst>
                  <a:ext uri="{FF2B5EF4-FFF2-40B4-BE49-F238E27FC236}">
                    <a16:creationId xmlns:a16="http://schemas.microsoft.com/office/drawing/2014/main" id="{1D72E533-613C-2AB5-F953-B92AAE840F46}"/>
                  </a:ext>
                </a:extLst>
              </p:cNvPr>
              <p:cNvSpPr txBox="1">
                <a:spLocks noRot="1" noChangeAspect="1" noMove="1" noResize="1" noEditPoints="1" noAdjustHandles="1" noChangeArrowheads="1" noChangeShapeType="1" noTextEdit="1"/>
              </p:cNvSpPr>
              <p:nvPr/>
            </p:nvSpPr>
            <p:spPr>
              <a:xfrm>
                <a:off x="6046077" y="5902454"/>
                <a:ext cx="2009676" cy="7176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0D04F26-970D-B4E3-0A4E-FF36345C7160}"/>
                  </a:ext>
                </a:extLst>
              </p:cNvPr>
              <p:cNvSpPr txBox="1"/>
              <p:nvPr/>
            </p:nvSpPr>
            <p:spPr>
              <a:xfrm>
                <a:off x="8689980" y="5428192"/>
                <a:ext cx="434769"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𝑧</m:t>
                    </m:r>
                  </m:oMath>
                </a14:m>
                <a:r>
                  <a:rPr lang="en-US" sz="3600" dirty="0"/>
                  <a:t> </a:t>
                </a:r>
              </a:p>
            </p:txBody>
          </p:sp>
        </mc:Choice>
        <mc:Fallback xmlns="">
          <p:sp>
            <p:nvSpPr>
              <p:cNvPr id="57" name="TextBox 56">
                <a:extLst>
                  <a:ext uri="{FF2B5EF4-FFF2-40B4-BE49-F238E27FC236}">
                    <a16:creationId xmlns:a16="http://schemas.microsoft.com/office/drawing/2014/main" id="{B0D04F26-970D-B4E3-0A4E-FF36345C7160}"/>
                  </a:ext>
                </a:extLst>
              </p:cNvPr>
              <p:cNvSpPr txBox="1">
                <a:spLocks noRot="1" noChangeAspect="1" noMove="1" noResize="1" noEditPoints="1" noAdjustHandles="1" noChangeArrowheads="1" noChangeShapeType="1" noTextEdit="1"/>
              </p:cNvSpPr>
              <p:nvPr/>
            </p:nvSpPr>
            <p:spPr>
              <a:xfrm>
                <a:off x="8689980" y="5428192"/>
                <a:ext cx="434769" cy="646331"/>
              </a:xfrm>
              <a:prstGeom prst="rect">
                <a:avLst/>
              </a:prstGeom>
              <a:blipFill>
                <a:blip r:embed="rId6"/>
                <a:stretch>
                  <a:fillRect/>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9E6E87BF-64A8-C798-C9AE-3BB42AA368F1}"/>
              </a:ext>
            </a:extLst>
          </p:cNvPr>
          <p:cNvCxnSpPr>
            <a:cxnSpLocks/>
          </p:cNvCxnSpPr>
          <p:nvPr/>
        </p:nvCxnSpPr>
        <p:spPr>
          <a:xfrm flipV="1">
            <a:off x="1183217" y="4874683"/>
            <a:ext cx="0" cy="563034"/>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444CEE57-00C0-7717-60D0-6BD6FB18A9E4}"/>
              </a:ext>
            </a:extLst>
          </p:cNvPr>
          <p:cNvCxnSpPr>
            <a:cxnSpLocks/>
          </p:cNvCxnSpPr>
          <p:nvPr/>
        </p:nvCxnSpPr>
        <p:spPr>
          <a:xfrm flipV="1">
            <a:off x="1183217" y="5046133"/>
            <a:ext cx="370416" cy="391584"/>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047BEC19-3E0C-D58C-4A34-355E080F89C6}"/>
              </a:ext>
            </a:extLst>
          </p:cNvPr>
          <p:cNvCxnSpPr>
            <a:cxnSpLocks/>
          </p:cNvCxnSpPr>
          <p:nvPr/>
        </p:nvCxnSpPr>
        <p:spPr>
          <a:xfrm flipV="1">
            <a:off x="1183216" y="5418667"/>
            <a:ext cx="558801" cy="19050"/>
          </a:xfrm>
          <a:prstGeom prst="line">
            <a:avLst/>
          </a:prstGeom>
          <a:ln w="19050">
            <a:headEnd type="none"/>
            <a:tailEnd type="triangle" w="med" len="lg"/>
          </a:ln>
        </p:spPr>
        <p:style>
          <a:lnRef idx="2">
            <a:schemeClr val="dk1"/>
          </a:lnRef>
          <a:fillRef idx="0">
            <a:schemeClr val="dk1"/>
          </a:fillRef>
          <a:effectRef idx="1">
            <a:schemeClr val="dk1"/>
          </a:effectRef>
          <a:fontRef idx="minor">
            <a:schemeClr val="tx1"/>
          </a:fontRef>
        </p:style>
      </p:cxnSp>
      <p:sp>
        <p:nvSpPr>
          <p:cNvPr id="72" name="TextBox 71">
            <a:extLst>
              <a:ext uri="{FF2B5EF4-FFF2-40B4-BE49-F238E27FC236}">
                <a16:creationId xmlns:a16="http://schemas.microsoft.com/office/drawing/2014/main" id="{481B4AE4-8E22-91B6-31A9-CE72206CBC8E}"/>
              </a:ext>
            </a:extLst>
          </p:cNvPr>
          <p:cNvSpPr txBox="1"/>
          <p:nvPr/>
        </p:nvSpPr>
        <p:spPr>
          <a:xfrm>
            <a:off x="8472595" y="3126092"/>
            <a:ext cx="434769" cy="646331"/>
          </a:xfrm>
          <a:prstGeom prst="rect">
            <a:avLst/>
          </a:prstGeom>
          <a:noFill/>
        </p:spPr>
        <p:txBody>
          <a:bodyPr wrap="square">
            <a:spAutoFit/>
          </a:bodyPr>
          <a:lstStyle/>
          <a:p>
            <a:r>
              <a:rPr lang="en-US" sz="3600" dirty="0">
                <a:solidFill>
                  <a:srgbClr val="FF0000"/>
                </a:solidFill>
              </a:rPr>
              <a:t>x</a:t>
            </a:r>
            <a:r>
              <a:rPr lang="en-US" sz="3600" dirty="0"/>
              <a:t> </a:t>
            </a:r>
          </a:p>
        </p:txBody>
      </p:sp>
      <p:cxnSp>
        <p:nvCxnSpPr>
          <p:cNvPr id="75" name="Straight Connector 74">
            <a:extLst>
              <a:ext uri="{FF2B5EF4-FFF2-40B4-BE49-F238E27FC236}">
                <a16:creationId xmlns:a16="http://schemas.microsoft.com/office/drawing/2014/main" id="{C521B1E3-45A9-D7B0-BE67-38D1AC56E55A}"/>
              </a:ext>
            </a:extLst>
          </p:cNvPr>
          <p:cNvCxnSpPr/>
          <p:nvPr/>
        </p:nvCxnSpPr>
        <p:spPr>
          <a:xfrm flipV="1">
            <a:off x="8778240" y="1703672"/>
            <a:ext cx="1761423" cy="1578543"/>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9F3C396-089F-B11F-81B9-E563746BCFAA}"/>
                  </a:ext>
                </a:extLst>
              </p:cNvPr>
              <p:cNvSpPr txBox="1"/>
              <p:nvPr/>
            </p:nvSpPr>
            <p:spPr>
              <a:xfrm>
                <a:off x="10616665" y="1133355"/>
                <a:ext cx="133791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b="0" i="1" smtClean="0">
                              <a:latin typeface="Cambria Math" panose="02040503050406030204" pitchFamily="18" charset="0"/>
                            </a:rPr>
                          </m:ctrlPr>
                        </m:sSubSupPr>
                        <m:e>
                          <m:r>
                            <a:rPr lang="en-US" sz="3600" b="1" i="1" smtClean="0">
                              <a:latin typeface="Cambria Math" panose="02040503050406030204" pitchFamily="18" charset="0"/>
                            </a:rPr>
                            <m:t>𝑿</m:t>
                          </m:r>
                        </m:e>
                        <m:sub>
                          <m:r>
                            <a:rPr lang="en-US" sz="3600" b="0" i="1" smtClean="0">
                              <a:latin typeface="Cambria Math" panose="02040503050406030204" pitchFamily="18" charset="0"/>
                            </a:rPr>
                            <m:t>𝐺𝑃</m:t>
                          </m:r>
                        </m:sub>
                        <m:sup>
                          <m:r>
                            <a:rPr lang="en-US" sz="3600" b="0" i="1" smtClean="0">
                              <a:latin typeface="Cambria Math" panose="02040503050406030204" pitchFamily="18" charset="0"/>
                            </a:rPr>
                            <m:t>𝑠𝑜</m:t>
                          </m:r>
                        </m:sup>
                      </m:sSubSup>
                    </m:oMath>
                  </m:oMathPara>
                </a14:m>
                <a:endParaRPr lang="en-US" sz="3600" dirty="0"/>
              </a:p>
            </p:txBody>
          </p:sp>
        </mc:Choice>
        <mc:Fallback xmlns="">
          <p:sp>
            <p:nvSpPr>
              <p:cNvPr id="77" name="TextBox 76">
                <a:extLst>
                  <a:ext uri="{FF2B5EF4-FFF2-40B4-BE49-F238E27FC236}">
                    <a16:creationId xmlns:a16="http://schemas.microsoft.com/office/drawing/2014/main" id="{A9F3C396-089F-B11F-81B9-E563746BCFAA}"/>
                  </a:ext>
                </a:extLst>
              </p:cNvPr>
              <p:cNvSpPr txBox="1">
                <a:spLocks noRot="1" noChangeAspect="1" noMove="1" noResize="1" noEditPoints="1" noAdjustHandles="1" noChangeArrowheads="1" noChangeShapeType="1" noTextEdit="1"/>
              </p:cNvSpPr>
              <p:nvPr/>
            </p:nvSpPr>
            <p:spPr>
              <a:xfrm>
                <a:off x="10616665" y="1133355"/>
                <a:ext cx="1337912" cy="64633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5714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A2DE905B-21FF-F142-B33C-58EB94374DB0}"/>
              </a:ext>
            </a:extLst>
          </p:cNvPr>
          <p:cNvCxnSpPr>
            <a:cxnSpLocks/>
          </p:cNvCxnSpPr>
          <p:nvPr/>
        </p:nvCxnSpPr>
        <p:spPr>
          <a:xfrm flipH="1">
            <a:off x="1883925" y="966978"/>
            <a:ext cx="2187555" cy="1428991"/>
          </a:xfrm>
          <a:prstGeom prst="line">
            <a:avLst/>
          </a:prstGeom>
          <a:ln w="38100">
            <a:prstDash val="lgDashDot"/>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8DC80EA-F575-6F40-9948-696D85E018A3}"/>
              </a:ext>
            </a:extLst>
          </p:cNvPr>
          <p:cNvCxnSpPr>
            <a:cxnSpLocks/>
          </p:cNvCxnSpPr>
          <p:nvPr/>
        </p:nvCxnSpPr>
        <p:spPr>
          <a:xfrm>
            <a:off x="1878298" y="2395969"/>
            <a:ext cx="4686131" cy="2176031"/>
          </a:xfrm>
          <a:prstGeom prst="line">
            <a:avLst/>
          </a:prstGeom>
          <a:ln w="38100">
            <a:prstDash val="lgDashDot"/>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7B1C9279-3311-D974-278B-D335EB6A9438}"/>
              </a:ext>
            </a:extLst>
          </p:cNvPr>
          <p:cNvCxnSpPr>
            <a:cxnSpLocks/>
          </p:cNvCxnSpPr>
          <p:nvPr/>
        </p:nvCxnSpPr>
        <p:spPr>
          <a:xfrm>
            <a:off x="4077107" y="924024"/>
            <a:ext cx="2487322" cy="3647976"/>
          </a:xfrm>
          <a:prstGeom prst="line">
            <a:avLst/>
          </a:prstGeom>
          <a:ln w="38100">
            <a:prstDash val="lgDashDot"/>
          </a:ln>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5CD47A5B-5EE3-D08F-0116-B82F62BE9874}"/>
              </a:ext>
            </a:extLst>
          </p:cNvPr>
          <p:cNvSpPr txBox="1"/>
          <p:nvPr/>
        </p:nvSpPr>
        <p:spPr>
          <a:xfrm>
            <a:off x="3729774" y="1643762"/>
            <a:ext cx="434769" cy="646331"/>
          </a:xfrm>
          <a:prstGeom prst="rect">
            <a:avLst/>
          </a:prstGeom>
          <a:noFill/>
        </p:spPr>
        <p:txBody>
          <a:bodyPr wrap="square">
            <a:spAutoFit/>
          </a:bodyPr>
          <a:lstStyle/>
          <a:p>
            <a:r>
              <a:rPr lang="en-US" sz="3600" dirty="0">
                <a:solidFill>
                  <a:srgbClr val="FF0000"/>
                </a:solidFill>
              </a:rPr>
              <a:t>x</a:t>
            </a:r>
            <a:r>
              <a:rPr lang="en-US" sz="3600" dirty="0"/>
              <a:t> </a:t>
            </a:r>
          </a:p>
        </p:txBody>
      </p:sp>
      <p:sp>
        <p:nvSpPr>
          <p:cNvPr id="56" name="TextBox 55">
            <a:extLst>
              <a:ext uri="{FF2B5EF4-FFF2-40B4-BE49-F238E27FC236}">
                <a16:creationId xmlns:a16="http://schemas.microsoft.com/office/drawing/2014/main" id="{BDA7D543-D430-3A98-6606-748654F1C46E}"/>
              </a:ext>
            </a:extLst>
          </p:cNvPr>
          <p:cNvSpPr txBox="1"/>
          <p:nvPr/>
        </p:nvSpPr>
        <p:spPr>
          <a:xfrm flipH="1">
            <a:off x="3729774" y="2395970"/>
            <a:ext cx="567446" cy="646331"/>
          </a:xfrm>
          <a:prstGeom prst="rect">
            <a:avLst/>
          </a:prstGeom>
          <a:noFill/>
        </p:spPr>
        <p:txBody>
          <a:bodyPr wrap="square">
            <a:spAutoFit/>
          </a:bodyPr>
          <a:lstStyle/>
          <a:p>
            <a:r>
              <a:rPr lang="en-US" sz="3600" dirty="0">
                <a:solidFill>
                  <a:srgbClr val="FFFF00"/>
                </a:solidFill>
              </a:rPr>
              <a:t>x</a:t>
            </a:r>
            <a:r>
              <a:rPr lang="en-US" sz="3600" dirty="0"/>
              <a:t> </a:t>
            </a:r>
          </a:p>
        </p:txBody>
      </p:sp>
      <p:cxnSp>
        <p:nvCxnSpPr>
          <p:cNvPr id="65" name="Straight Connector 64">
            <a:extLst>
              <a:ext uri="{FF2B5EF4-FFF2-40B4-BE49-F238E27FC236}">
                <a16:creationId xmlns:a16="http://schemas.microsoft.com/office/drawing/2014/main" id="{B71D13E1-9C4E-B078-3217-C78215D0DF68}"/>
              </a:ext>
            </a:extLst>
          </p:cNvPr>
          <p:cNvCxnSpPr>
            <a:cxnSpLocks/>
          </p:cNvCxnSpPr>
          <p:nvPr/>
        </p:nvCxnSpPr>
        <p:spPr>
          <a:xfrm>
            <a:off x="1838425" y="924025"/>
            <a:ext cx="0" cy="3647975"/>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D701D8-4F74-4941-4D6C-43C2140E9894}"/>
              </a:ext>
            </a:extLst>
          </p:cNvPr>
          <p:cNvCxnSpPr/>
          <p:nvPr/>
        </p:nvCxnSpPr>
        <p:spPr>
          <a:xfrm>
            <a:off x="1844052" y="924025"/>
            <a:ext cx="4726004"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4EAE9107-783C-AF57-D87C-E37A43A2F39B}"/>
              </a:ext>
            </a:extLst>
          </p:cNvPr>
          <p:cNvCxnSpPr/>
          <p:nvPr/>
        </p:nvCxnSpPr>
        <p:spPr>
          <a:xfrm>
            <a:off x="1838425" y="4572000"/>
            <a:ext cx="4726004"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212C83FA-3061-65A6-77C6-291D94D86EBA}"/>
              </a:ext>
            </a:extLst>
          </p:cNvPr>
          <p:cNvCxnSpPr>
            <a:cxnSpLocks/>
          </p:cNvCxnSpPr>
          <p:nvPr/>
        </p:nvCxnSpPr>
        <p:spPr>
          <a:xfrm>
            <a:off x="6564429" y="924025"/>
            <a:ext cx="0" cy="3647975"/>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218C9ECA-AE76-EF65-B057-8C1602C16C25}"/>
              </a:ext>
            </a:extLst>
          </p:cNvPr>
          <p:cNvCxnSpPr>
            <a:cxnSpLocks/>
          </p:cNvCxnSpPr>
          <p:nvPr/>
        </p:nvCxnSpPr>
        <p:spPr>
          <a:xfrm>
            <a:off x="1838425" y="2748012"/>
            <a:ext cx="47260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703D01-50B4-D368-2919-E2DC4B159769}"/>
              </a:ext>
            </a:extLst>
          </p:cNvPr>
          <p:cNvCxnSpPr>
            <a:cxnSpLocks/>
          </p:cNvCxnSpPr>
          <p:nvPr/>
        </p:nvCxnSpPr>
        <p:spPr>
          <a:xfrm>
            <a:off x="4071480" y="2030462"/>
            <a:ext cx="34342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3FBC2E8-8442-4397-8215-1F140F566A13}"/>
              </a:ext>
            </a:extLst>
          </p:cNvPr>
          <p:cNvCxnSpPr>
            <a:cxnSpLocks/>
          </p:cNvCxnSpPr>
          <p:nvPr/>
        </p:nvCxnSpPr>
        <p:spPr>
          <a:xfrm>
            <a:off x="6564429" y="2748012"/>
            <a:ext cx="9412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405DDC9-AE7C-0F18-7AF8-31AB365FA614}"/>
              </a:ext>
            </a:extLst>
          </p:cNvPr>
          <p:cNvCxnSpPr/>
          <p:nvPr/>
        </p:nvCxnSpPr>
        <p:spPr>
          <a:xfrm flipV="1">
            <a:off x="7505700" y="2030462"/>
            <a:ext cx="0" cy="71755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F2D8BBB-662A-2A5D-F656-C0866524DBB3}"/>
                  </a:ext>
                </a:extLst>
              </p:cNvPr>
              <p:cNvSpPr txBox="1"/>
              <p:nvPr/>
            </p:nvSpPr>
            <p:spPr>
              <a:xfrm>
                <a:off x="7679267" y="2250737"/>
                <a:ext cx="724686" cy="285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latin typeface="Cambria Math" panose="02040503050406030204" pitchFamily="18" charset="0"/>
                            </a:rPr>
                          </m:ctrlPr>
                        </m:sSubPr>
                        <m:e>
                          <m:sSubSup>
                            <m:sSubSupPr>
                              <m:ctrlPr>
                                <a:rPr lang="el-GR" i="1" smtClean="0">
                                  <a:latin typeface="Cambria Math" panose="02040503050406030204" pitchFamily="18" charset="0"/>
                                </a:rPr>
                              </m:ctrlPr>
                            </m:sSubSupPr>
                            <m:e>
                              <m:r>
                                <a:rPr lang="el-GR" b="0" i="1" smtClean="0">
                                  <a:latin typeface="Cambria Math" panose="02040503050406030204" pitchFamily="18" charset="0"/>
                                </a:rPr>
                                <m:t>𝜃</m:t>
                              </m:r>
                            </m:e>
                            <m:sub>
                              <m:r>
                                <a:rPr lang="en-US" b="0" i="1" smtClean="0">
                                  <a:latin typeface="Cambria Math" panose="02040503050406030204" pitchFamily="18" charset="0"/>
                                </a:rPr>
                                <m:t>𝐺𝑃</m:t>
                              </m:r>
                            </m:sub>
                            <m:sup>
                              <m:r>
                                <a:rPr lang="el-GR" b="0" i="1" smtClean="0">
                                  <a:latin typeface="Cambria Math" panose="02040503050406030204" pitchFamily="18" charset="0"/>
                                </a:rPr>
                                <m:t>3</m:t>
                              </m:r>
                            </m:sup>
                          </m:sSubSup>
                          <m:r>
                            <a:rPr lang="el-GR" b="0" i="0" smtClean="0">
                              <a:latin typeface="Cambria Math" panose="02040503050406030204" pitchFamily="18" charset="0"/>
                            </a:rPr>
                            <m:t> </m:t>
                          </m:r>
                          <m:r>
                            <a:rPr lang="el-GR" b="1" i="0" smtClean="0">
                              <a:latin typeface="Cambria Math" panose="02040503050406030204" pitchFamily="18" charset="0"/>
                            </a:rPr>
                            <m:t>𝚨</m:t>
                          </m:r>
                        </m:e>
                        <m:sub>
                          <m:r>
                            <a:rPr lang="el-GR" b="1" i="0" smtClean="0">
                              <a:latin typeface="Cambria Math" panose="02040503050406030204" pitchFamily="18" charset="0"/>
                            </a:rPr>
                            <m:t>𝟑</m:t>
                          </m:r>
                        </m:sub>
                      </m:sSub>
                    </m:oMath>
                  </m:oMathPara>
                </a14:m>
                <a:endParaRPr lang="en-US" b="1" dirty="0"/>
              </a:p>
            </p:txBody>
          </p:sp>
        </mc:Choice>
        <mc:Fallback xmlns="">
          <p:sp>
            <p:nvSpPr>
              <p:cNvPr id="93" name="TextBox 92">
                <a:extLst>
                  <a:ext uri="{FF2B5EF4-FFF2-40B4-BE49-F238E27FC236}">
                    <a16:creationId xmlns:a16="http://schemas.microsoft.com/office/drawing/2014/main" id="{AF2D8BBB-662A-2A5D-F656-C0866524DBB3}"/>
                  </a:ext>
                </a:extLst>
              </p:cNvPr>
              <p:cNvSpPr txBox="1">
                <a:spLocks noRot="1" noChangeAspect="1" noMove="1" noResize="1" noEditPoints="1" noAdjustHandles="1" noChangeArrowheads="1" noChangeShapeType="1" noTextEdit="1"/>
              </p:cNvSpPr>
              <p:nvPr/>
            </p:nvSpPr>
            <p:spPr>
              <a:xfrm>
                <a:off x="7679267" y="2250737"/>
                <a:ext cx="724686" cy="285656"/>
              </a:xfrm>
              <a:prstGeom prst="rect">
                <a:avLst/>
              </a:prstGeom>
              <a:blipFill>
                <a:blip r:embed="rId2"/>
                <a:stretch>
                  <a:fillRect l="-8403" t="-2128" r="-2521" b="-14894"/>
                </a:stretch>
              </a:blipFill>
            </p:spPr>
            <p:txBody>
              <a:bodyPr/>
              <a:lstStyle/>
              <a:p>
                <a:r>
                  <a:rPr lang="en-US">
                    <a:noFill/>
                  </a:rPr>
                  <a:t> </a:t>
                </a:r>
              </a:p>
            </p:txBody>
          </p:sp>
        </mc:Fallback>
      </mc:AlternateContent>
      <p:cxnSp>
        <p:nvCxnSpPr>
          <p:cNvPr id="94" name="Straight Arrow Connector 93">
            <a:extLst>
              <a:ext uri="{FF2B5EF4-FFF2-40B4-BE49-F238E27FC236}">
                <a16:creationId xmlns:a16="http://schemas.microsoft.com/office/drawing/2014/main" id="{1AB3D421-B23A-E808-6C1D-39D60D8B5F90}"/>
              </a:ext>
            </a:extLst>
          </p:cNvPr>
          <p:cNvCxnSpPr>
            <a:cxnSpLocks/>
            <a:stCxn id="47" idx="3"/>
          </p:cNvCxnSpPr>
          <p:nvPr/>
        </p:nvCxnSpPr>
        <p:spPr>
          <a:xfrm flipV="1">
            <a:off x="4164543" y="1349474"/>
            <a:ext cx="3341157" cy="617454"/>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005DC5D-E094-6EE9-3B51-8425BF6FD032}"/>
                  </a:ext>
                </a:extLst>
              </p:cNvPr>
              <p:cNvSpPr txBox="1"/>
              <p:nvPr/>
            </p:nvSpPr>
            <p:spPr>
              <a:xfrm>
                <a:off x="7679267" y="1206646"/>
                <a:ext cx="4455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𝑿</m:t>
                          </m:r>
                        </m:e>
                        <m:sub>
                          <m:r>
                            <a:rPr lang="en-US" b="1" i="1" smtClean="0">
                              <a:latin typeface="Cambria Math" panose="02040503050406030204" pitchFamily="18" charset="0"/>
                            </a:rPr>
                            <m:t>𝑮𝑷</m:t>
                          </m:r>
                        </m:sub>
                        <m:sup>
                          <m:r>
                            <a:rPr lang="en-US" b="1" i="1" smtClean="0">
                              <a:latin typeface="Cambria Math" panose="02040503050406030204" pitchFamily="18" charset="0"/>
                            </a:rPr>
                            <m:t>𝒔𝒐</m:t>
                          </m:r>
                        </m:sup>
                      </m:sSubSup>
                    </m:oMath>
                  </m:oMathPara>
                </a14:m>
                <a:endParaRPr lang="en-US" b="1" dirty="0"/>
              </a:p>
            </p:txBody>
          </p:sp>
        </mc:Choice>
        <mc:Fallback xmlns="">
          <p:sp>
            <p:nvSpPr>
              <p:cNvPr id="97" name="TextBox 96">
                <a:extLst>
                  <a:ext uri="{FF2B5EF4-FFF2-40B4-BE49-F238E27FC236}">
                    <a16:creationId xmlns:a16="http://schemas.microsoft.com/office/drawing/2014/main" id="{E005DC5D-E094-6EE9-3B51-8425BF6FD032}"/>
                  </a:ext>
                </a:extLst>
              </p:cNvPr>
              <p:cNvSpPr txBox="1">
                <a:spLocks noRot="1" noChangeAspect="1" noMove="1" noResize="1" noEditPoints="1" noAdjustHandles="1" noChangeArrowheads="1" noChangeShapeType="1" noTextEdit="1"/>
              </p:cNvSpPr>
              <p:nvPr/>
            </p:nvSpPr>
            <p:spPr>
              <a:xfrm>
                <a:off x="7679267" y="1206646"/>
                <a:ext cx="445570" cy="276999"/>
              </a:xfrm>
              <a:prstGeom prst="rect">
                <a:avLst/>
              </a:prstGeom>
              <a:blipFill>
                <a:blip r:embed="rId3"/>
                <a:stretch>
                  <a:fillRect l="-13699" r="-411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B31B6BEC-BEC1-6FAC-975E-E69B2708BFCB}"/>
                  </a:ext>
                </a:extLst>
              </p:cNvPr>
              <p:cNvSpPr txBox="1"/>
              <p:nvPr/>
            </p:nvSpPr>
            <p:spPr>
              <a:xfrm>
                <a:off x="7679267" y="3712779"/>
                <a:ext cx="206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oMath>
                  </m:oMathPara>
                </a14:m>
                <a:endParaRPr lang="en-US" b="1" dirty="0"/>
              </a:p>
            </p:txBody>
          </p:sp>
        </mc:Choice>
        <mc:Fallback xmlns="">
          <p:sp>
            <p:nvSpPr>
              <p:cNvPr id="98" name="TextBox 97">
                <a:extLst>
                  <a:ext uri="{FF2B5EF4-FFF2-40B4-BE49-F238E27FC236}">
                    <a16:creationId xmlns:a16="http://schemas.microsoft.com/office/drawing/2014/main" id="{B31B6BEC-BEC1-6FAC-975E-E69B2708BFCB}"/>
                  </a:ext>
                </a:extLst>
              </p:cNvPr>
              <p:cNvSpPr txBox="1">
                <a:spLocks noRot="1" noChangeAspect="1" noMove="1" noResize="1" noEditPoints="1" noAdjustHandles="1" noChangeArrowheads="1" noChangeShapeType="1" noTextEdit="1"/>
              </p:cNvSpPr>
              <p:nvPr/>
            </p:nvSpPr>
            <p:spPr>
              <a:xfrm>
                <a:off x="7679267" y="3712779"/>
                <a:ext cx="206788" cy="276999"/>
              </a:xfrm>
              <a:prstGeom prst="rect">
                <a:avLst/>
              </a:prstGeom>
              <a:blipFill>
                <a:blip r:embed="rId4"/>
                <a:stretch>
                  <a:fillRect l="-29412" r="-26471" b="-8889"/>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36852DD4-C5FE-9075-E89A-3992647A0BEA}"/>
              </a:ext>
            </a:extLst>
          </p:cNvPr>
          <p:cNvCxnSpPr>
            <a:cxnSpLocks/>
            <a:endCxn id="98" idx="1"/>
          </p:cNvCxnSpPr>
          <p:nvPr/>
        </p:nvCxnSpPr>
        <p:spPr>
          <a:xfrm>
            <a:off x="4077106" y="2811546"/>
            <a:ext cx="3602161" cy="103973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803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5F2483A-C721-E3DC-39BB-2988B42BEDB9}"/>
              </a:ext>
            </a:extLst>
          </p:cNvPr>
          <p:cNvSpPr/>
          <p:nvPr/>
        </p:nvSpPr>
        <p:spPr>
          <a:xfrm>
            <a:off x="567891" y="3081082"/>
            <a:ext cx="1270534"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0880E2F-E7F8-0509-7BDB-2FFC730B7740}"/>
              </a:ext>
            </a:extLst>
          </p:cNvPr>
          <p:cNvSpPr/>
          <p:nvPr/>
        </p:nvSpPr>
        <p:spPr>
          <a:xfrm>
            <a:off x="2837849" y="3018268"/>
            <a:ext cx="3070458"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052AC27-1252-BCA9-1418-007973242E88}"/>
              </a:ext>
            </a:extLst>
          </p:cNvPr>
          <p:cNvSpPr/>
          <p:nvPr/>
        </p:nvSpPr>
        <p:spPr>
          <a:xfrm>
            <a:off x="7217840" y="1489429"/>
            <a:ext cx="4121419"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92A0608-EB88-1761-DB65-EB467B33635A}"/>
              </a:ext>
            </a:extLst>
          </p:cNvPr>
          <p:cNvSpPr/>
          <p:nvPr/>
        </p:nvSpPr>
        <p:spPr>
          <a:xfrm>
            <a:off x="7217839" y="4294207"/>
            <a:ext cx="4121419" cy="6958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D20544-20E3-627D-8691-F572688E8C14}"/>
                  </a:ext>
                </a:extLst>
              </p:cNvPr>
              <p:cNvSpPr txBox="1"/>
              <p:nvPr/>
            </p:nvSpPr>
            <p:spPr>
              <a:xfrm>
                <a:off x="-175661" y="3095118"/>
                <a:ext cx="2757638"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2800" b="0" i="1" smtClean="0">
                              <a:solidFill>
                                <a:schemeClr val="bg1"/>
                              </a:solidFill>
                              <a:latin typeface="Cambria Math" panose="02040503050406030204" pitchFamily="18" charset="0"/>
                            </a:rPr>
                          </m:ctrlPr>
                        </m:sSubPr>
                        <m:e>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oMath>
                  </m:oMathPara>
                </a14:m>
                <a:endParaRPr lang="en-US" sz="2800" dirty="0">
                  <a:solidFill>
                    <a:schemeClr val="bg1"/>
                  </a:solidFill>
                </a:endParaRPr>
              </a:p>
            </p:txBody>
          </p:sp>
        </mc:Choice>
        <mc:Fallback xmlns="">
          <p:sp>
            <p:nvSpPr>
              <p:cNvPr id="22" name="TextBox 21">
                <a:extLst>
                  <a:ext uri="{FF2B5EF4-FFF2-40B4-BE49-F238E27FC236}">
                    <a16:creationId xmlns:a16="http://schemas.microsoft.com/office/drawing/2014/main" id="{1CD20544-20E3-627D-8691-F572688E8C14}"/>
                  </a:ext>
                </a:extLst>
              </p:cNvPr>
              <p:cNvSpPr txBox="1">
                <a:spLocks noRot="1" noChangeAspect="1" noMove="1" noResize="1" noEditPoints="1" noAdjustHandles="1" noChangeArrowheads="1" noChangeShapeType="1" noTextEdit="1"/>
              </p:cNvSpPr>
              <p:nvPr/>
            </p:nvSpPr>
            <p:spPr>
              <a:xfrm>
                <a:off x="-175661" y="3095118"/>
                <a:ext cx="2757638" cy="5421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0CFB6A-BA5D-1670-2E83-6CDB8974E2D9}"/>
                  </a:ext>
                </a:extLst>
              </p:cNvPr>
              <p:cNvSpPr txBox="1"/>
              <p:nvPr/>
            </p:nvSpPr>
            <p:spPr>
              <a:xfrm>
                <a:off x="2195763" y="3095118"/>
                <a:ext cx="4508634"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n-US" sz="2800" b="1" i="1" smtClean="0">
                              <a:solidFill>
                                <a:schemeClr val="bg1"/>
                              </a:solidFill>
                              <a:latin typeface="Cambria Math" panose="02040503050406030204" pitchFamily="18" charset="0"/>
                            </a:rPr>
                            <m:t>𝑿</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𝑠𝑜</m:t>
                          </m:r>
                        </m:sup>
                      </m:sSubSup>
                      <m:r>
                        <a:rPr lang="en-US"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oMath>
                  </m:oMathPara>
                </a14:m>
                <a:endParaRPr lang="en-US" sz="2800" dirty="0">
                  <a:solidFill>
                    <a:schemeClr val="bg1"/>
                  </a:solidFill>
                </a:endParaRPr>
              </a:p>
            </p:txBody>
          </p:sp>
        </mc:Choice>
        <mc:Fallback xmlns="">
          <p:sp>
            <p:nvSpPr>
              <p:cNvPr id="23" name="TextBox 22">
                <a:extLst>
                  <a:ext uri="{FF2B5EF4-FFF2-40B4-BE49-F238E27FC236}">
                    <a16:creationId xmlns:a16="http://schemas.microsoft.com/office/drawing/2014/main" id="{9C0CFB6A-BA5D-1670-2E83-6CDB8974E2D9}"/>
                  </a:ext>
                </a:extLst>
              </p:cNvPr>
              <p:cNvSpPr txBox="1">
                <a:spLocks noRot="1" noChangeAspect="1" noMove="1" noResize="1" noEditPoints="1" noAdjustHandles="1" noChangeArrowheads="1" noChangeShapeType="1" noTextEdit="1"/>
              </p:cNvSpPr>
              <p:nvPr/>
            </p:nvSpPr>
            <p:spPr>
              <a:xfrm>
                <a:off x="2195763" y="3095118"/>
                <a:ext cx="4508634"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786BE5D-6C91-2F03-A6E2-437587B5DCBE}"/>
                  </a:ext>
                </a:extLst>
              </p:cNvPr>
              <p:cNvSpPr txBox="1"/>
              <p:nvPr/>
            </p:nvSpPr>
            <p:spPr>
              <a:xfrm>
                <a:off x="6576861" y="1558277"/>
                <a:ext cx="5403383"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𝝃</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𝑠𝑜</m:t>
                          </m:r>
                        </m:sup>
                      </m:sSubSup>
                      <m:r>
                        <a:rPr lang="en-US" sz="2800" b="0" i="1" smtClean="0">
                          <a:solidFill>
                            <a:schemeClr val="bg1"/>
                          </a:solidFill>
                          <a:latin typeface="Cambria Math" panose="02040503050406030204" pitchFamily="18" charset="0"/>
                        </a:rPr>
                        <m:t>=</m:t>
                      </m:r>
                      <m:sSubSup>
                        <m:sSubSupPr>
                          <m:ctrlPr>
                            <a:rPr lang="el-GR" sz="2800" i="1">
                              <a:solidFill>
                                <a:schemeClr val="bg1"/>
                              </a:solidFill>
                              <a:latin typeface="Cambria Math" panose="02040503050406030204" pitchFamily="18" charset="0"/>
                            </a:rPr>
                          </m:ctrlPr>
                        </m:sSubSupPr>
                        <m:e>
                          <m:r>
                            <a:rPr lang="el-GR" sz="2800" b="1" i="1">
                              <a:solidFill>
                                <a:schemeClr val="bg1"/>
                              </a:solidFill>
                              <a:latin typeface="Cambria Math" panose="02040503050406030204" pitchFamily="18" charset="0"/>
                            </a:rPr>
                            <m:t>𝝃</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l-GR"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r>
                        <a:rPr lang="el-GR" sz="2800" b="0" i="1" smtClean="0">
                          <a:solidFill>
                            <a:schemeClr val="bg1"/>
                          </a:solidFill>
                          <a:latin typeface="Cambria Math" panose="02040503050406030204" pitchFamily="18" charset="0"/>
                        </a:rPr>
                        <m:t>)</m:t>
                      </m:r>
                    </m:oMath>
                  </m:oMathPara>
                </a14:m>
                <a:endParaRPr lang="en-US" sz="2800" dirty="0">
                  <a:solidFill>
                    <a:schemeClr val="bg1"/>
                  </a:solidFill>
                </a:endParaRPr>
              </a:p>
            </p:txBody>
          </p:sp>
        </mc:Choice>
        <mc:Fallback xmlns="">
          <p:sp>
            <p:nvSpPr>
              <p:cNvPr id="24" name="TextBox 23">
                <a:extLst>
                  <a:ext uri="{FF2B5EF4-FFF2-40B4-BE49-F238E27FC236}">
                    <a16:creationId xmlns:a16="http://schemas.microsoft.com/office/drawing/2014/main" id="{1786BE5D-6C91-2F03-A6E2-437587B5DCBE}"/>
                  </a:ext>
                </a:extLst>
              </p:cNvPr>
              <p:cNvSpPr txBox="1">
                <a:spLocks noRot="1" noChangeAspect="1" noMove="1" noResize="1" noEditPoints="1" noAdjustHandles="1" noChangeArrowheads="1" noChangeShapeType="1" noTextEdit="1"/>
              </p:cNvSpPr>
              <p:nvPr/>
            </p:nvSpPr>
            <p:spPr>
              <a:xfrm>
                <a:off x="6576861" y="1558277"/>
                <a:ext cx="540338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8720902-346D-9119-9D5B-2E31D357C6B2}"/>
                  </a:ext>
                </a:extLst>
              </p:cNvPr>
              <p:cNvSpPr txBox="1"/>
              <p:nvPr/>
            </p:nvSpPr>
            <p:spPr>
              <a:xfrm>
                <a:off x="6576861" y="4357624"/>
                <a:ext cx="5403383" cy="545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l-GR" sz="2800" b="0" i="1" smtClean="0">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𝜽</m:t>
                          </m:r>
                        </m:e>
                        <m:sub>
                          <m:r>
                            <a:rPr lang="en-US" sz="2800" b="0" i="1" smtClean="0">
                              <a:solidFill>
                                <a:schemeClr val="bg1"/>
                              </a:solidFill>
                              <a:latin typeface="Cambria Math" panose="02040503050406030204" pitchFamily="18" charset="0"/>
                            </a:rPr>
                            <m:t>𝐺𝑃</m:t>
                          </m:r>
                        </m:sub>
                        <m:sup>
                          <m:r>
                            <a:rPr lang="en-US" sz="2800" b="0" i="1" smtClean="0">
                              <a:solidFill>
                                <a:schemeClr val="bg1"/>
                              </a:solidFill>
                              <a:latin typeface="Cambria Math" panose="02040503050406030204" pitchFamily="18" charset="0"/>
                            </a:rPr>
                            <m:t>𝑠h</m:t>
                          </m:r>
                        </m:sup>
                      </m:sSubSup>
                      <m:r>
                        <a:rPr lang="en-US" sz="2800" b="0" i="1" smtClean="0">
                          <a:solidFill>
                            <a:schemeClr val="bg1"/>
                          </a:solidFill>
                          <a:latin typeface="Cambria Math" panose="02040503050406030204" pitchFamily="18" charset="0"/>
                        </a:rPr>
                        <m:t>=</m:t>
                      </m:r>
                      <m:sSubSup>
                        <m:sSubSupPr>
                          <m:ctrlPr>
                            <a:rPr lang="el-GR" sz="2800" i="1">
                              <a:solidFill>
                                <a:schemeClr val="bg1"/>
                              </a:solidFill>
                              <a:latin typeface="Cambria Math" panose="02040503050406030204" pitchFamily="18" charset="0"/>
                            </a:rPr>
                          </m:ctrlPr>
                        </m:sSubSupPr>
                        <m:e>
                          <m:r>
                            <a:rPr lang="el-GR" sz="2800" b="1" i="1" smtClean="0">
                              <a:solidFill>
                                <a:schemeClr val="bg1"/>
                              </a:solidFill>
                              <a:latin typeface="Cambria Math" panose="02040503050406030204" pitchFamily="18" charset="0"/>
                            </a:rPr>
                            <m:t>𝜽</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m:t>
                          </m:r>
                          <m:r>
                            <a:rPr lang="en-US" sz="2800" b="0" i="1" smtClean="0">
                              <a:solidFill>
                                <a:schemeClr val="bg1"/>
                              </a:solidFill>
                              <a:latin typeface="Cambria Math" panose="02040503050406030204" pitchFamily="18" charset="0"/>
                            </a:rPr>
                            <m:t>h</m:t>
                          </m:r>
                        </m:sup>
                      </m:sSubSup>
                      <m:r>
                        <a:rPr lang="el-GR" sz="2800" b="0" i="1" smtClean="0">
                          <a:solidFill>
                            <a:schemeClr val="bg1"/>
                          </a:solidFill>
                          <a:latin typeface="Cambria Math" panose="02040503050406030204" pitchFamily="18" charset="0"/>
                        </a:rPr>
                        <m:t>(</m:t>
                      </m:r>
                      <m:sSub>
                        <m:sSubPr>
                          <m:ctrlPr>
                            <a:rPr lang="el-GR" sz="2800" b="0" i="1" smtClean="0">
                              <a:solidFill>
                                <a:schemeClr val="bg1"/>
                              </a:solidFill>
                              <a:latin typeface="Cambria Math" panose="02040503050406030204" pitchFamily="18" charset="0"/>
                            </a:rPr>
                          </m:ctrlPr>
                        </m:sSubPr>
                        <m:e>
                          <m:sSubSup>
                            <m:sSubSupPr>
                              <m:ctrlPr>
                                <a:rPr lang="el-GR" sz="2800" i="1">
                                  <a:solidFill>
                                    <a:schemeClr val="bg1"/>
                                  </a:solidFill>
                                  <a:latin typeface="Cambria Math" panose="02040503050406030204" pitchFamily="18" charset="0"/>
                                </a:rPr>
                              </m:ctrlPr>
                            </m:sSubSupPr>
                            <m:e>
                              <m:r>
                                <a:rPr lang="en-US" sz="2800" b="1" i="1">
                                  <a:solidFill>
                                    <a:schemeClr val="bg1"/>
                                  </a:solidFill>
                                  <a:latin typeface="Cambria Math" panose="02040503050406030204" pitchFamily="18" charset="0"/>
                                </a:rPr>
                                <m:t>𝑿</m:t>
                              </m:r>
                            </m:e>
                            <m:sub>
                              <m:r>
                                <a:rPr lang="en-US" sz="2800" i="1">
                                  <a:solidFill>
                                    <a:schemeClr val="bg1"/>
                                  </a:solidFill>
                                  <a:latin typeface="Cambria Math" panose="02040503050406030204" pitchFamily="18" charset="0"/>
                                </a:rPr>
                                <m:t>𝐺𝑃</m:t>
                              </m:r>
                            </m:sub>
                            <m:sup>
                              <m:r>
                                <a:rPr lang="en-US" sz="2800" i="1">
                                  <a:solidFill>
                                    <a:schemeClr val="bg1"/>
                                  </a:solidFill>
                                  <a:latin typeface="Cambria Math" panose="02040503050406030204" pitchFamily="18" charset="0"/>
                                </a:rPr>
                                <m:t>𝑠𝑜</m:t>
                              </m:r>
                            </m:sup>
                          </m:sSubSup>
                          <m:r>
                            <a:rPr lang="en-US" sz="2800" b="1" i="1" smtClean="0">
                              <a:solidFill>
                                <a:schemeClr val="bg1"/>
                              </a:solidFill>
                              <a:latin typeface="Cambria Math" panose="02040503050406030204" pitchFamily="18" charset="0"/>
                            </a:rPr>
                            <m:t>(</m:t>
                          </m:r>
                          <m:r>
                            <a:rPr lang="el-GR" sz="2800" b="1" i="1" smtClean="0">
                              <a:solidFill>
                                <a:schemeClr val="bg1"/>
                              </a:solidFill>
                              <a:latin typeface="Cambria Math" panose="02040503050406030204" pitchFamily="18" charset="0"/>
                            </a:rPr>
                            <m:t>𝜼</m:t>
                          </m:r>
                        </m:e>
                        <m:sub>
                          <m:r>
                            <a:rPr lang="en-US" sz="2800" b="0" i="1" smtClean="0">
                              <a:solidFill>
                                <a:schemeClr val="bg1"/>
                              </a:solidFill>
                              <a:latin typeface="Cambria Math" panose="02040503050406030204" pitchFamily="18" charset="0"/>
                            </a:rPr>
                            <m:t>𝐺𝑃</m:t>
                          </m:r>
                        </m:sub>
                      </m:sSub>
                      <m:r>
                        <a:rPr lang="en-US" sz="2800" b="0" i="1" smtClean="0">
                          <a:solidFill>
                            <a:schemeClr val="bg1"/>
                          </a:solidFill>
                          <a:latin typeface="Cambria Math" panose="02040503050406030204" pitchFamily="18" charset="0"/>
                        </a:rPr>
                        <m:t>) </m:t>
                      </m:r>
                      <m:r>
                        <a:rPr lang="el-GR" sz="2800" b="0" i="1" smtClean="0">
                          <a:solidFill>
                            <a:schemeClr val="bg1"/>
                          </a:solidFill>
                          <a:latin typeface="Cambria Math" panose="02040503050406030204" pitchFamily="18" charset="0"/>
                        </a:rPr>
                        <m:t>)</m:t>
                      </m:r>
                    </m:oMath>
                  </m:oMathPara>
                </a14:m>
                <a:endParaRPr lang="en-US" sz="2800" dirty="0">
                  <a:solidFill>
                    <a:schemeClr val="bg1"/>
                  </a:solidFill>
                </a:endParaRPr>
              </a:p>
            </p:txBody>
          </p:sp>
        </mc:Choice>
        <mc:Fallback xmlns="">
          <p:sp>
            <p:nvSpPr>
              <p:cNvPr id="25" name="TextBox 24">
                <a:extLst>
                  <a:ext uri="{FF2B5EF4-FFF2-40B4-BE49-F238E27FC236}">
                    <a16:creationId xmlns:a16="http://schemas.microsoft.com/office/drawing/2014/main" id="{C8720902-346D-9119-9D5B-2E31D357C6B2}"/>
                  </a:ext>
                </a:extLst>
              </p:cNvPr>
              <p:cNvSpPr txBox="1">
                <a:spLocks noRot="1" noChangeAspect="1" noMove="1" noResize="1" noEditPoints="1" noAdjustHandles="1" noChangeArrowheads="1" noChangeShapeType="1" noTextEdit="1"/>
              </p:cNvSpPr>
              <p:nvPr/>
            </p:nvSpPr>
            <p:spPr>
              <a:xfrm>
                <a:off x="6576861" y="4357624"/>
                <a:ext cx="5403383" cy="545790"/>
              </a:xfrm>
              <a:prstGeom prst="rect">
                <a:avLst/>
              </a:prstGeom>
              <a:blipFill>
                <a:blip r:embed="rId5"/>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4F87F9F5-BDF3-A259-092A-6DF61ED9E4BA}"/>
              </a:ext>
            </a:extLst>
          </p:cNvPr>
          <p:cNvCxnSpPr/>
          <p:nvPr/>
        </p:nvCxnSpPr>
        <p:spPr>
          <a:xfrm>
            <a:off x="2002055" y="3429000"/>
            <a:ext cx="70264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572FB04A-8497-A213-075E-D53151D98229}"/>
              </a:ext>
            </a:extLst>
          </p:cNvPr>
          <p:cNvCxnSpPr>
            <a:cxnSpLocks/>
          </p:cNvCxnSpPr>
          <p:nvPr/>
        </p:nvCxnSpPr>
        <p:spPr>
          <a:xfrm>
            <a:off x="6001753" y="3410552"/>
            <a:ext cx="1082441" cy="1231573"/>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06BAF8A7-30AE-C822-E1D8-12107ABC387E}"/>
              </a:ext>
            </a:extLst>
          </p:cNvPr>
          <p:cNvSpPr txBox="1"/>
          <p:nvPr/>
        </p:nvSpPr>
        <p:spPr>
          <a:xfrm>
            <a:off x="6818" y="2448787"/>
            <a:ext cx="2668605" cy="646331"/>
          </a:xfrm>
          <a:prstGeom prst="rect">
            <a:avLst/>
          </a:prstGeom>
          <a:noFill/>
        </p:spPr>
        <p:txBody>
          <a:bodyPr wrap="square" rtlCol="0">
            <a:spAutoFit/>
          </a:bodyPr>
          <a:lstStyle/>
          <a:p>
            <a:r>
              <a:rPr lang="en-US" dirty="0"/>
              <a:t>Gauss point on triangle parametric space</a:t>
            </a:r>
          </a:p>
        </p:txBody>
      </p:sp>
      <p:sp>
        <p:nvSpPr>
          <p:cNvPr id="34" name="TextBox 33">
            <a:extLst>
              <a:ext uri="{FF2B5EF4-FFF2-40B4-BE49-F238E27FC236}">
                <a16:creationId xmlns:a16="http://schemas.microsoft.com/office/drawing/2014/main" id="{B8A89200-C568-9964-7974-405EBD97FA1F}"/>
              </a:ext>
            </a:extLst>
          </p:cNvPr>
          <p:cNvSpPr txBox="1"/>
          <p:nvPr/>
        </p:nvSpPr>
        <p:spPr>
          <a:xfrm>
            <a:off x="3056423" y="2363887"/>
            <a:ext cx="2945330" cy="646331"/>
          </a:xfrm>
          <a:prstGeom prst="rect">
            <a:avLst/>
          </a:prstGeom>
          <a:noFill/>
        </p:spPr>
        <p:txBody>
          <a:bodyPr wrap="square" rtlCol="0">
            <a:spAutoFit/>
          </a:bodyPr>
          <a:lstStyle/>
          <a:p>
            <a:r>
              <a:rPr lang="en-US" dirty="0"/>
              <a:t>Gauss point on triangle </a:t>
            </a:r>
          </a:p>
          <a:p>
            <a:r>
              <a:rPr lang="en-US" dirty="0"/>
              <a:t>physical space of solid</a:t>
            </a:r>
          </a:p>
        </p:txBody>
      </p:sp>
      <p:sp>
        <p:nvSpPr>
          <p:cNvPr id="35" name="TextBox 34">
            <a:extLst>
              <a:ext uri="{FF2B5EF4-FFF2-40B4-BE49-F238E27FC236}">
                <a16:creationId xmlns:a16="http://schemas.microsoft.com/office/drawing/2014/main" id="{ED2A5B9A-6026-A03C-18D1-8E4435399BCD}"/>
              </a:ext>
            </a:extLst>
          </p:cNvPr>
          <p:cNvSpPr txBox="1"/>
          <p:nvPr/>
        </p:nvSpPr>
        <p:spPr>
          <a:xfrm>
            <a:off x="7908759" y="827094"/>
            <a:ext cx="2945330" cy="646331"/>
          </a:xfrm>
          <a:prstGeom prst="rect">
            <a:avLst/>
          </a:prstGeom>
          <a:noFill/>
        </p:spPr>
        <p:txBody>
          <a:bodyPr wrap="square" rtlCol="0">
            <a:spAutoFit/>
          </a:bodyPr>
          <a:lstStyle/>
          <a:p>
            <a:r>
              <a:rPr lang="en-US" dirty="0"/>
              <a:t>Gauss point on triangle solid parametric space</a:t>
            </a:r>
          </a:p>
        </p:txBody>
      </p:sp>
      <p:sp>
        <p:nvSpPr>
          <p:cNvPr id="36" name="TextBox 35">
            <a:extLst>
              <a:ext uri="{FF2B5EF4-FFF2-40B4-BE49-F238E27FC236}">
                <a16:creationId xmlns:a16="http://schemas.microsoft.com/office/drawing/2014/main" id="{7783181C-0757-5721-5623-2D5E737B3E74}"/>
              </a:ext>
            </a:extLst>
          </p:cNvPr>
          <p:cNvSpPr txBox="1"/>
          <p:nvPr/>
        </p:nvSpPr>
        <p:spPr>
          <a:xfrm>
            <a:off x="8041909" y="3593939"/>
            <a:ext cx="2945330" cy="646331"/>
          </a:xfrm>
          <a:prstGeom prst="rect">
            <a:avLst/>
          </a:prstGeom>
          <a:noFill/>
        </p:spPr>
        <p:txBody>
          <a:bodyPr wrap="square" rtlCol="0">
            <a:spAutoFit/>
          </a:bodyPr>
          <a:lstStyle/>
          <a:p>
            <a:r>
              <a:rPr lang="en-US" dirty="0"/>
              <a:t>Gauss point on shell  parametric space</a:t>
            </a:r>
          </a:p>
        </p:txBody>
      </p:sp>
      <p:sp>
        <p:nvSpPr>
          <p:cNvPr id="37" name="TextBox 36">
            <a:extLst>
              <a:ext uri="{FF2B5EF4-FFF2-40B4-BE49-F238E27FC236}">
                <a16:creationId xmlns:a16="http://schemas.microsoft.com/office/drawing/2014/main" id="{34B9E8FC-75DC-B924-FECD-A9BB630AA465}"/>
              </a:ext>
            </a:extLst>
          </p:cNvPr>
          <p:cNvSpPr txBox="1"/>
          <p:nvPr/>
        </p:nvSpPr>
        <p:spPr>
          <a:xfrm rot="2955486">
            <a:off x="6141375" y="3716887"/>
            <a:ext cx="1294722" cy="368653"/>
          </a:xfrm>
          <a:prstGeom prst="rect">
            <a:avLst/>
          </a:prstGeom>
          <a:noFill/>
        </p:spPr>
        <p:txBody>
          <a:bodyPr wrap="square" rtlCol="0">
            <a:spAutoFit/>
          </a:bodyPr>
          <a:lstStyle/>
          <a:p>
            <a:r>
              <a:rPr lang="en-US" dirty="0"/>
              <a:t>Projection</a:t>
            </a:r>
          </a:p>
        </p:txBody>
      </p:sp>
      <p:cxnSp>
        <p:nvCxnSpPr>
          <p:cNvPr id="38" name="Straight Arrow Connector 37">
            <a:extLst>
              <a:ext uri="{FF2B5EF4-FFF2-40B4-BE49-F238E27FC236}">
                <a16:creationId xmlns:a16="http://schemas.microsoft.com/office/drawing/2014/main" id="{4EB0D6AD-B881-99D5-BC13-DDF55A3751AA}"/>
              </a:ext>
            </a:extLst>
          </p:cNvPr>
          <p:cNvCxnSpPr>
            <a:cxnSpLocks/>
          </p:cNvCxnSpPr>
          <p:nvPr/>
        </p:nvCxnSpPr>
        <p:spPr>
          <a:xfrm flipV="1">
            <a:off x="6001753" y="1963554"/>
            <a:ext cx="1082441" cy="1446998"/>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1645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a:t>
            </a:r>
            <a:r>
              <a:rPr lang="en-US" b="1" dirty="0">
                <a:solidFill>
                  <a:srgbClr val="FF0000"/>
                </a:solidFill>
              </a:rPr>
              <a:t>Chapter 2.1 </a:t>
            </a:r>
            <a:r>
              <a:rPr lang="en-US" b="1" dirty="0"/>
              <a:t>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316315" y="1417792"/>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xmlns="">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xmlns="">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635" b="-1764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xmlns="">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xmlns="">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3238B-E93F-5D42-2F94-25FB358B497A}"/>
              </a:ext>
            </a:extLst>
          </p:cNvPr>
          <p:cNvPicPr>
            <a:picLocks noChangeAspect="1"/>
          </p:cNvPicPr>
          <p:nvPr/>
        </p:nvPicPr>
        <p:blipFill>
          <a:blip r:embed="rId2"/>
          <a:stretch>
            <a:fillRect/>
          </a:stretch>
        </p:blipFill>
        <p:spPr>
          <a:xfrm>
            <a:off x="1675725" y="2056687"/>
            <a:ext cx="2654436" cy="1981302"/>
          </a:xfrm>
          <a:prstGeom prst="rect">
            <a:avLst/>
          </a:prstGeom>
        </p:spPr>
      </p:pic>
      <p:pic>
        <p:nvPicPr>
          <p:cNvPr id="6" name="Picture 5">
            <a:extLst>
              <a:ext uri="{FF2B5EF4-FFF2-40B4-BE49-F238E27FC236}">
                <a16:creationId xmlns:a16="http://schemas.microsoft.com/office/drawing/2014/main" id="{D99C2D2B-7048-B2E6-9CA7-ABD7B171DFCB}"/>
              </a:ext>
            </a:extLst>
          </p:cNvPr>
          <p:cNvPicPr>
            <a:picLocks noChangeAspect="1"/>
          </p:cNvPicPr>
          <p:nvPr/>
        </p:nvPicPr>
        <p:blipFill>
          <a:blip r:embed="rId3"/>
          <a:stretch>
            <a:fillRect/>
          </a:stretch>
        </p:blipFill>
        <p:spPr>
          <a:xfrm>
            <a:off x="4984532" y="2005885"/>
            <a:ext cx="2032104" cy="2032104"/>
          </a:xfrm>
          <a:prstGeom prst="rect">
            <a:avLst/>
          </a:prstGeom>
        </p:spPr>
      </p:pic>
    </p:spTree>
    <p:extLst>
      <p:ext uri="{BB962C8B-B14F-4D97-AF65-F5344CB8AC3E}">
        <p14:creationId xmlns:p14="http://schemas.microsoft.com/office/powerpoint/2010/main" val="3920035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55017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xmlns="">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550174"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l-GR" b="1" i="1" smtClean="0">
                              <a:latin typeface="Cambria Math" panose="02040503050406030204" pitchFamily="18" charset="0"/>
                            </a:rPr>
                            <m:t>𝜶</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1B384A-7F1E-5714-5247-135404F77C3A}"/>
              </a:ext>
            </a:extLst>
          </p:cNvPr>
          <p:cNvSpPr/>
          <p:nvPr/>
        </p:nvSpPr>
        <p:spPr>
          <a:xfrm>
            <a:off x="2903952" y="4914535"/>
            <a:ext cx="6088973"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B771209-87F9-1E69-9910-C3CE80C49E17}"/>
              </a:ext>
            </a:extLst>
          </p:cNvPr>
          <p:cNvCxnSpPr>
            <a:cxnSpLocks/>
          </p:cNvCxnSpPr>
          <p:nvPr/>
        </p:nvCxnSpPr>
        <p:spPr>
          <a:xfrm flipV="1">
            <a:off x="5820355" y="3975652"/>
            <a:ext cx="3753015" cy="938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A225066-8B80-CE04-7913-15BA74014A6F}"/>
              </a:ext>
            </a:extLst>
          </p:cNvPr>
          <p:cNvSpPr txBox="1"/>
          <p:nvPr/>
        </p:nvSpPr>
        <p:spPr>
          <a:xfrm>
            <a:off x="8462838" y="3389118"/>
            <a:ext cx="3729162" cy="645048"/>
          </a:xfrm>
          <a:prstGeom prst="rect">
            <a:avLst/>
          </a:prstGeom>
          <a:noFill/>
        </p:spPr>
        <p:txBody>
          <a:bodyPr wrap="square" rtlCol="0">
            <a:spAutoFit/>
          </a:bodyPr>
          <a:lstStyle/>
          <a:p>
            <a:r>
              <a:rPr lang="en-US" dirty="0"/>
              <a:t>Additional Contribution to stiffness matrix</a:t>
            </a:r>
          </a:p>
        </p:txBody>
      </p:sp>
    </p:spTree>
    <p:extLst>
      <p:ext uri="{BB962C8B-B14F-4D97-AF65-F5344CB8AC3E}">
        <p14:creationId xmlns:p14="http://schemas.microsoft.com/office/powerpoint/2010/main" val="1159246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Validation_01</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6910026"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=[10.0,0,0]</m:t>
                      </m:r>
                    </m:oMath>
                  </m:oMathPara>
                </a14:m>
                <a:endParaRPr lang="en-US" b="0" dirty="0"/>
              </a:p>
            </p:txBody>
          </p:sp>
        </mc:Choice>
        <mc:Fallback xmlns="">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6910026"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9FD06-C399-40CF-EBDC-90169DC45AEC}"/>
                  </a:ext>
                </a:extLst>
              </p:cNvPr>
              <p:cNvSpPr txBox="1"/>
              <p:nvPr/>
            </p:nvSpPr>
            <p:spPr>
              <a:xfrm>
                <a:off x="4462272" y="397531"/>
                <a:ext cx="8388489"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xmlns="">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462272" y="397531"/>
                <a:ext cx="8388489"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3"/>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2C336FA-6E37-ABF9-A39A-C45CF8921BA4}"/>
              </a:ext>
            </a:extLst>
          </p:cNvPr>
          <p:cNvPicPr>
            <a:picLocks noChangeAspect="1"/>
          </p:cNvPicPr>
          <p:nvPr/>
        </p:nvPicPr>
        <p:blipFill>
          <a:blip r:embed="rId2"/>
          <a:stretch>
            <a:fillRect/>
          </a:stretch>
        </p:blipFill>
        <p:spPr>
          <a:xfrm>
            <a:off x="449758" y="1472184"/>
            <a:ext cx="11875110" cy="5137414"/>
          </a:xfrm>
          <a:prstGeom prst="rect">
            <a:avLst/>
          </a:prstGeom>
        </p:spPr>
      </p:pic>
      <p:sp>
        <p:nvSpPr>
          <p:cNvPr id="9" name="TextBox 8">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10" name="Rectangle 9">
            <a:extLst>
              <a:ext uri="{FF2B5EF4-FFF2-40B4-BE49-F238E27FC236}">
                <a16:creationId xmlns:a16="http://schemas.microsoft.com/office/drawing/2014/main" id="{BB463579-DC80-9B1E-CA9D-A59428C6B9A4}"/>
              </a:ext>
            </a:extLst>
          </p:cNvPr>
          <p:cNvSpPr/>
          <p:nvPr/>
        </p:nvSpPr>
        <p:spPr>
          <a:xfrm>
            <a:off x="388418" y="4264503"/>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24A3-A96D-820D-C1B7-AC48DF8686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5E223-7647-8ABC-5CCB-EB05752A9F0B}"/>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3" name="Picture 2">
            <a:extLst>
              <a:ext uri="{FF2B5EF4-FFF2-40B4-BE49-F238E27FC236}">
                <a16:creationId xmlns:a16="http://schemas.microsoft.com/office/drawing/2014/main" id="{B3D1159F-5C3C-869D-3C34-C6D6AD212F63}"/>
              </a:ext>
            </a:extLst>
          </p:cNvPr>
          <p:cNvPicPr>
            <a:picLocks noChangeAspect="1"/>
          </p:cNvPicPr>
          <p:nvPr/>
        </p:nvPicPr>
        <p:blipFill>
          <a:blip r:embed="rId2"/>
          <a:stretch>
            <a:fillRect/>
          </a:stretch>
        </p:blipFill>
        <p:spPr>
          <a:xfrm>
            <a:off x="1137084" y="1556313"/>
            <a:ext cx="8852355" cy="4343623"/>
          </a:xfrm>
          <a:prstGeom prst="rect">
            <a:avLst/>
          </a:prstGeom>
        </p:spPr>
      </p:pic>
      <p:sp>
        <p:nvSpPr>
          <p:cNvPr id="4" name="Rectangle 3">
            <a:extLst>
              <a:ext uri="{FF2B5EF4-FFF2-40B4-BE49-F238E27FC236}">
                <a16:creationId xmlns:a16="http://schemas.microsoft.com/office/drawing/2014/main" id="{225167BA-C3BD-5ECD-0B98-0ACAD7C6E8CB}"/>
              </a:ext>
            </a:extLst>
          </p:cNvPr>
          <p:cNvSpPr/>
          <p:nvPr/>
        </p:nvSpPr>
        <p:spPr>
          <a:xfrm>
            <a:off x="1137085" y="1556313"/>
            <a:ext cx="1335772" cy="471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26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1551-F6D7-BF87-738A-67FEC00B16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3B765E-35B0-8587-B33C-6806CBF565DA}"/>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4" name="Picture 3">
            <a:extLst>
              <a:ext uri="{FF2B5EF4-FFF2-40B4-BE49-F238E27FC236}">
                <a16:creationId xmlns:a16="http://schemas.microsoft.com/office/drawing/2014/main" id="{0D26E3A2-2EDE-598B-4730-D4C209AE3569}"/>
              </a:ext>
            </a:extLst>
          </p:cNvPr>
          <p:cNvPicPr>
            <a:picLocks noChangeAspect="1"/>
          </p:cNvPicPr>
          <p:nvPr/>
        </p:nvPicPr>
        <p:blipFill>
          <a:blip r:embed="rId2"/>
          <a:stretch>
            <a:fillRect/>
          </a:stretch>
        </p:blipFill>
        <p:spPr>
          <a:xfrm>
            <a:off x="355098" y="1380956"/>
            <a:ext cx="11900512" cy="5213618"/>
          </a:xfrm>
          <a:prstGeom prst="rect">
            <a:avLst/>
          </a:prstGeom>
        </p:spPr>
      </p:pic>
      <p:sp>
        <p:nvSpPr>
          <p:cNvPr id="5" name="Rectangle 4">
            <a:extLst>
              <a:ext uri="{FF2B5EF4-FFF2-40B4-BE49-F238E27FC236}">
                <a16:creationId xmlns:a16="http://schemas.microsoft.com/office/drawing/2014/main" id="{51E7AA76-1543-7154-8BEB-C5DE6356A279}"/>
              </a:ext>
            </a:extLst>
          </p:cNvPr>
          <p:cNvSpPr/>
          <p:nvPr/>
        </p:nvSpPr>
        <p:spPr>
          <a:xfrm>
            <a:off x="184948" y="3733323"/>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1CDE47-A426-9D3A-936C-55FED4F44D33}"/>
              </a:ext>
            </a:extLst>
          </p:cNvPr>
          <p:cNvSpPr txBox="1"/>
          <p:nvPr/>
        </p:nvSpPr>
        <p:spPr>
          <a:xfrm>
            <a:off x="838200"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823526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49624A6-0208-CE3F-A6FF-64EF257DED47}"/>
              </a:ext>
            </a:extLst>
          </p:cNvPr>
          <p:cNvSpPr/>
          <p:nvPr/>
        </p:nvSpPr>
        <p:spPr>
          <a:xfrm>
            <a:off x="655455" y="2160572"/>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738A45D-E800-8BA7-AE9F-79A6F54FF902}"/>
              </a:ext>
            </a:extLst>
          </p:cNvPr>
          <p:cNvSpPr/>
          <p:nvPr/>
        </p:nvSpPr>
        <p:spPr>
          <a:xfrm>
            <a:off x="5824916" y="5048080"/>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84505E-F631-4DEA-0F22-24E66810A9A8}"/>
              </a:ext>
            </a:extLst>
          </p:cNvPr>
          <p:cNvSpPr/>
          <p:nvPr/>
        </p:nvSpPr>
        <p:spPr>
          <a:xfrm>
            <a:off x="9052289" y="2772869"/>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AA3C3F7-2B37-716B-283A-7B154337C4B0}"/>
              </a:ext>
            </a:extLst>
          </p:cNvPr>
          <p:cNvSpPr/>
          <p:nvPr/>
        </p:nvSpPr>
        <p:spPr>
          <a:xfrm>
            <a:off x="10781969" y="6607534"/>
            <a:ext cx="803081" cy="250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6480E6-3BED-D55D-4A03-9F59250DA22E}"/>
              </a:ext>
            </a:extLst>
          </p:cNvPr>
          <p:cNvSpPr txBox="1"/>
          <p:nvPr/>
        </p:nvSpPr>
        <p:spPr>
          <a:xfrm>
            <a:off x="2448340" y="228421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50069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66DC-96F5-F0AC-8B17-FD8CA7D18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D59CD-9590-034D-BAC0-CB40E9A74FCC}"/>
              </a:ext>
            </a:extLst>
          </p:cNvPr>
          <p:cNvSpPr>
            <a:spLocks noGrp="1"/>
          </p:cNvSpPr>
          <p:nvPr>
            <p:ph type="title"/>
          </p:nvPr>
        </p:nvSpPr>
        <p:spPr/>
        <p:txBody>
          <a:bodyPr/>
          <a:lstStyle/>
          <a:p>
            <a:r>
              <a:rPr lang="en-US" dirty="0"/>
              <a:t>Nitsche Results Displacement X - </a:t>
            </a:r>
            <a:r>
              <a:rPr lang="en-US" dirty="0">
                <a:solidFill>
                  <a:srgbClr val="FF0000"/>
                </a:solidFill>
              </a:rPr>
              <a:t>Wrong</a:t>
            </a:r>
          </a:p>
        </p:txBody>
      </p:sp>
      <p:pic>
        <p:nvPicPr>
          <p:cNvPr id="6" name="Picture 5">
            <a:extLst>
              <a:ext uri="{FF2B5EF4-FFF2-40B4-BE49-F238E27FC236}">
                <a16:creationId xmlns:a16="http://schemas.microsoft.com/office/drawing/2014/main" id="{ADC1C624-09DD-E93F-4100-9F93910DC853}"/>
              </a:ext>
            </a:extLst>
          </p:cNvPr>
          <p:cNvPicPr>
            <a:picLocks noChangeAspect="1"/>
          </p:cNvPicPr>
          <p:nvPr/>
        </p:nvPicPr>
        <p:blipFill>
          <a:blip r:embed="rId2"/>
          <a:stretch>
            <a:fillRect/>
          </a:stretch>
        </p:blipFill>
        <p:spPr>
          <a:xfrm>
            <a:off x="838200" y="1756477"/>
            <a:ext cx="9897792" cy="4736398"/>
          </a:xfrm>
          <a:prstGeom prst="rect">
            <a:avLst/>
          </a:prstGeom>
        </p:spPr>
      </p:pic>
      <p:sp>
        <p:nvSpPr>
          <p:cNvPr id="7" name="Rectangle 6">
            <a:extLst>
              <a:ext uri="{FF2B5EF4-FFF2-40B4-BE49-F238E27FC236}">
                <a16:creationId xmlns:a16="http://schemas.microsoft.com/office/drawing/2014/main" id="{E7CF7569-59E4-E07D-78D2-A73F460DC8C6}"/>
              </a:ext>
            </a:extLst>
          </p:cNvPr>
          <p:cNvSpPr/>
          <p:nvPr/>
        </p:nvSpPr>
        <p:spPr>
          <a:xfrm>
            <a:off x="838200" y="4295776"/>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29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D7F1-FD82-A8E6-16AB-EAF87F377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C973B-0FE6-7F20-A762-61BB4476E49C}"/>
              </a:ext>
            </a:extLst>
          </p:cNvPr>
          <p:cNvSpPr>
            <a:spLocks noGrp="1"/>
          </p:cNvSpPr>
          <p:nvPr>
            <p:ph type="title"/>
          </p:nvPr>
        </p:nvSpPr>
        <p:spPr/>
        <p:txBody>
          <a:bodyPr/>
          <a:lstStyle/>
          <a:p>
            <a:r>
              <a:rPr lang="en-US" dirty="0"/>
              <a:t>Nitsche Results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8CF24DA-7799-B795-9E69-B461ED6A980C}"/>
              </a:ext>
            </a:extLst>
          </p:cNvPr>
          <p:cNvPicPr>
            <a:picLocks noChangeAspect="1"/>
          </p:cNvPicPr>
          <p:nvPr/>
        </p:nvPicPr>
        <p:blipFill>
          <a:blip r:embed="rId2"/>
          <a:stretch>
            <a:fillRect/>
          </a:stretch>
        </p:blipFill>
        <p:spPr>
          <a:xfrm>
            <a:off x="1256805" y="1294873"/>
            <a:ext cx="9385782" cy="5658141"/>
          </a:xfrm>
          <a:prstGeom prst="rect">
            <a:avLst/>
          </a:prstGeom>
        </p:spPr>
      </p:pic>
    </p:spTree>
    <p:extLst>
      <p:ext uri="{BB962C8B-B14F-4D97-AF65-F5344CB8AC3E}">
        <p14:creationId xmlns:p14="http://schemas.microsoft.com/office/powerpoint/2010/main" val="2878785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4DE5-2D8D-2ADF-AE1D-3CB01E7C2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53A90-6E45-9B6E-E43D-5B62A2F378C4}"/>
              </a:ext>
            </a:extLst>
          </p:cNvPr>
          <p:cNvSpPr>
            <a:spLocks noGrp="1"/>
          </p:cNvSpPr>
          <p:nvPr>
            <p:ph type="title"/>
          </p:nvPr>
        </p:nvSpPr>
        <p:spPr/>
        <p:txBody>
          <a:bodyPr/>
          <a:lstStyle/>
          <a:p>
            <a:r>
              <a:rPr lang="en-US" dirty="0"/>
              <a:t>Nitsche Results Displacement Y - </a:t>
            </a:r>
            <a:r>
              <a:rPr lang="en-US" dirty="0">
                <a:solidFill>
                  <a:srgbClr val="FF0000"/>
                </a:solidFill>
              </a:rPr>
              <a:t>Wrong</a:t>
            </a:r>
            <a:r>
              <a:rPr lang="en-US" dirty="0"/>
              <a:t> </a:t>
            </a:r>
          </a:p>
        </p:txBody>
      </p:sp>
      <p:pic>
        <p:nvPicPr>
          <p:cNvPr id="4" name="Picture 3">
            <a:extLst>
              <a:ext uri="{FF2B5EF4-FFF2-40B4-BE49-F238E27FC236}">
                <a16:creationId xmlns:a16="http://schemas.microsoft.com/office/drawing/2014/main" id="{97FB598B-3E53-17A4-9F6B-83C1B09B9F70}"/>
              </a:ext>
            </a:extLst>
          </p:cNvPr>
          <p:cNvPicPr>
            <a:picLocks noChangeAspect="1"/>
          </p:cNvPicPr>
          <p:nvPr/>
        </p:nvPicPr>
        <p:blipFill>
          <a:blip r:embed="rId2"/>
          <a:stretch>
            <a:fillRect/>
          </a:stretch>
        </p:blipFill>
        <p:spPr>
          <a:xfrm>
            <a:off x="411538" y="1453512"/>
            <a:ext cx="12084671" cy="5213618"/>
          </a:xfrm>
          <a:prstGeom prst="rect">
            <a:avLst/>
          </a:prstGeom>
        </p:spPr>
      </p:pic>
      <p:sp>
        <p:nvSpPr>
          <p:cNvPr id="5" name="Rectangle 4">
            <a:extLst>
              <a:ext uri="{FF2B5EF4-FFF2-40B4-BE49-F238E27FC236}">
                <a16:creationId xmlns:a16="http://schemas.microsoft.com/office/drawing/2014/main" id="{D36ECAED-1DD6-C45A-290D-6AE76B019FDC}"/>
              </a:ext>
            </a:extLst>
          </p:cNvPr>
          <p:cNvSpPr/>
          <p:nvPr/>
        </p:nvSpPr>
        <p:spPr>
          <a:xfrm>
            <a:off x="411538" y="402220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A46A3A-779E-37DF-AAFA-25DFB41026E5}"/>
              </a:ext>
            </a:extLst>
          </p:cNvPr>
          <p:cNvSpPr txBox="1"/>
          <p:nvPr/>
        </p:nvSpPr>
        <p:spPr>
          <a:xfrm>
            <a:off x="2366838" y="1536465"/>
            <a:ext cx="3729162" cy="646331"/>
          </a:xfrm>
          <a:prstGeom prst="rect">
            <a:avLst/>
          </a:prstGeom>
          <a:solidFill>
            <a:schemeClr val="bg1"/>
          </a:solidFill>
        </p:spPr>
        <p:txBody>
          <a:bodyPr wrap="square" rtlCol="0">
            <a:spAutoFit/>
          </a:bodyPr>
          <a:lstStyle/>
          <a:p>
            <a:r>
              <a:rPr lang="en-US" dirty="0"/>
              <a:t>Y displacements are quite high compared to _penalty method</a:t>
            </a:r>
          </a:p>
        </p:txBody>
      </p:sp>
    </p:spTree>
    <p:extLst>
      <p:ext uri="{BB962C8B-B14F-4D97-AF65-F5344CB8AC3E}">
        <p14:creationId xmlns:p14="http://schemas.microsoft.com/office/powerpoint/2010/main" val="291369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4049-461A-0211-4B02-87164CE83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BDA7F-FB83-AA0F-61B9-6D40216D0A17}"/>
              </a:ext>
            </a:extLst>
          </p:cNvPr>
          <p:cNvSpPr>
            <a:spLocks noGrp="1"/>
          </p:cNvSpPr>
          <p:nvPr>
            <p:ph type="title"/>
          </p:nvPr>
        </p:nvSpPr>
        <p:spPr/>
        <p:txBody>
          <a:bodyPr/>
          <a:lstStyle/>
          <a:p>
            <a:r>
              <a:rPr lang="en-US" dirty="0"/>
              <a:t>Nitsche Results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538AC5D1-8A5A-CBB6-7E9E-07A6AF867281}"/>
              </a:ext>
            </a:extLst>
          </p:cNvPr>
          <p:cNvPicPr>
            <a:picLocks noChangeAspect="1"/>
          </p:cNvPicPr>
          <p:nvPr/>
        </p:nvPicPr>
        <p:blipFill>
          <a:blip r:embed="rId2"/>
          <a:stretch>
            <a:fillRect/>
          </a:stretch>
        </p:blipFill>
        <p:spPr>
          <a:xfrm>
            <a:off x="838200" y="1401426"/>
            <a:ext cx="9354031" cy="5664491"/>
          </a:xfrm>
          <a:prstGeom prst="rect">
            <a:avLst/>
          </a:prstGeom>
        </p:spPr>
      </p:pic>
    </p:spTree>
    <p:extLst>
      <p:ext uri="{BB962C8B-B14F-4D97-AF65-F5344CB8AC3E}">
        <p14:creationId xmlns:p14="http://schemas.microsoft.com/office/powerpoint/2010/main" val="1302928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1094-2A68-E941-10FB-EC5B847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5429C-57A0-2446-5661-A7816056E36C}"/>
              </a:ext>
            </a:extLst>
          </p:cNvPr>
          <p:cNvSpPr>
            <a:spLocks noGrp="1"/>
          </p:cNvSpPr>
          <p:nvPr>
            <p:ph type="title"/>
          </p:nvPr>
        </p:nvSpPr>
        <p:spPr/>
        <p:txBody>
          <a:bodyPr/>
          <a:lstStyle/>
          <a:p>
            <a:r>
              <a:rPr lang="en-US" dirty="0"/>
              <a:t>Nitsche Results Displacement Z - </a:t>
            </a:r>
            <a:r>
              <a:rPr lang="en-US" dirty="0">
                <a:solidFill>
                  <a:srgbClr val="FF0000"/>
                </a:solidFill>
              </a:rPr>
              <a:t>Wrong</a:t>
            </a:r>
            <a:endParaRPr lang="en-US" dirty="0"/>
          </a:p>
        </p:txBody>
      </p:sp>
      <p:pic>
        <p:nvPicPr>
          <p:cNvPr id="6" name="Picture 5">
            <a:extLst>
              <a:ext uri="{FF2B5EF4-FFF2-40B4-BE49-F238E27FC236}">
                <a16:creationId xmlns:a16="http://schemas.microsoft.com/office/drawing/2014/main" id="{55A56228-72A1-68B1-AE8A-9DAEF54C515A}"/>
              </a:ext>
            </a:extLst>
          </p:cNvPr>
          <p:cNvPicPr>
            <a:picLocks noChangeAspect="1"/>
          </p:cNvPicPr>
          <p:nvPr/>
        </p:nvPicPr>
        <p:blipFill>
          <a:blip r:embed="rId2"/>
          <a:stretch>
            <a:fillRect/>
          </a:stretch>
        </p:blipFill>
        <p:spPr>
          <a:xfrm>
            <a:off x="-413467" y="1385809"/>
            <a:ext cx="12192000" cy="5294979"/>
          </a:xfrm>
          <a:prstGeom prst="rect">
            <a:avLst/>
          </a:prstGeom>
        </p:spPr>
      </p:pic>
      <p:sp>
        <p:nvSpPr>
          <p:cNvPr id="7" name="Rectangle 6">
            <a:extLst>
              <a:ext uri="{FF2B5EF4-FFF2-40B4-BE49-F238E27FC236}">
                <a16:creationId xmlns:a16="http://schemas.microsoft.com/office/drawing/2014/main" id="{A91B630A-D6DA-D524-EF22-33770E03116D}"/>
              </a:ext>
            </a:extLst>
          </p:cNvPr>
          <p:cNvSpPr/>
          <p:nvPr/>
        </p:nvSpPr>
        <p:spPr>
          <a:xfrm>
            <a:off x="586466" y="416731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580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1EDC6-87B2-862D-7C73-336040B03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3EDEE-FD41-FC48-74E7-B5F5C2956C03}"/>
              </a:ext>
            </a:extLst>
          </p:cNvPr>
          <p:cNvSpPr>
            <a:spLocks noGrp="1"/>
          </p:cNvSpPr>
          <p:nvPr>
            <p:ph type="title"/>
          </p:nvPr>
        </p:nvSpPr>
        <p:spPr/>
        <p:txBody>
          <a:bodyPr/>
          <a:lstStyle/>
          <a:p>
            <a:r>
              <a:rPr lang="en-US" dirty="0"/>
              <a:t>Nitsche Results Displacement Z - </a:t>
            </a:r>
            <a:r>
              <a:rPr lang="en-US" dirty="0">
                <a:solidFill>
                  <a:srgbClr val="FF0000"/>
                </a:solidFill>
              </a:rPr>
              <a:t>Corrected</a:t>
            </a:r>
          </a:p>
        </p:txBody>
      </p:sp>
      <p:pic>
        <p:nvPicPr>
          <p:cNvPr id="7" name="Picture 6">
            <a:extLst>
              <a:ext uri="{FF2B5EF4-FFF2-40B4-BE49-F238E27FC236}">
                <a16:creationId xmlns:a16="http://schemas.microsoft.com/office/drawing/2014/main" id="{87E9DC5F-CC03-DC14-3000-EAE015D789A5}"/>
              </a:ext>
            </a:extLst>
          </p:cNvPr>
          <p:cNvPicPr>
            <a:picLocks noChangeAspect="1"/>
          </p:cNvPicPr>
          <p:nvPr/>
        </p:nvPicPr>
        <p:blipFill>
          <a:blip r:embed="rId2"/>
          <a:stretch>
            <a:fillRect/>
          </a:stretch>
        </p:blipFill>
        <p:spPr>
          <a:xfrm>
            <a:off x="1008267" y="1453896"/>
            <a:ext cx="9315929" cy="5658141"/>
          </a:xfrm>
          <a:prstGeom prst="rect">
            <a:avLst/>
          </a:prstGeom>
        </p:spPr>
      </p:pic>
    </p:spTree>
    <p:extLst>
      <p:ext uri="{BB962C8B-B14F-4D97-AF65-F5344CB8AC3E}">
        <p14:creationId xmlns:p14="http://schemas.microsoft.com/office/powerpoint/2010/main" val="1262416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AE80-9BEE-0251-85D2-D283EA87A822}"/>
              </a:ext>
            </a:extLst>
          </p:cNvPr>
          <p:cNvSpPr>
            <a:spLocks noGrp="1"/>
          </p:cNvSpPr>
          <p:nvPr>
            <p:ph type="title"/>
          </p:nvPr>
        </p:nvSpPr>
        <p:spPr/>
        <p:txBody>
          <a:bodyPr/>
          <a:lstStyle/>
          <a:p>
            <a:r>
              <a:rPr lang="en-US" dirty="0"/>
              <a:t>Nitsche Results Von Mises - </a:t>
            </a:r>
            <a:r>
              <a:rPr lang="en-US" dirty="0">
                <a:solidFill>
                  <a:srgbClr val="FF0000"/>
                </a:solidFill>
              </a:rPr>
              <a:t>Wrong</a:t>
            </a:r>
            <a:endParaRPr lang="en-US" dirty="0"/>
          </a:p>
        </p:txBody>
      </p:sp>
      <p:pic>
        <p:nvPicPr>
          <p:cNvPr id="4" name="Picture 3">
            <a:extLst>
              <a:ext uri="{FF2B5EF4-FFF2-40B4-BE49-F238E27FC236}">
                <a16:creationId xmlns:a16="http://schemas.microsoft.com/office/drawing/2014/main" id="{164D4BF4-3100-5B6F-E740-AF4038A79FD6}"/>
              </a:ext>
            </a:extLst>
          </p:cNvPr>
          <p:cNvPicPr>
            <a:picLocks noChangeAspect="1"/>
          </p:cNvPicPr>
          <p:nvPr/>
        </p:nvPicPr>
        <p:blipFill>
          <a:blip r:embed="rId2"/>
          <a:stretch>
            <a:fillRect/>
          </a:stretch>
        </p:blipFill>
        <p:spPr>
          <a:xfrm>
            <a:off x="658677" y="1385351"/>
            <a:ext cx="10550808" cy="5472649"/>
          </a:xfrm>
          <a:prstGeom prst="rect">
            <a:avLst/>
          </a:prstGeom>
        </p:spPr>
      </p:pic>
    </p:spTree>
    <p:extLst>
      <p:ext uri="{BB962C8B-B14F-4D97-AF65-F5344CB8AC3E}">
        <p14:creationId xmlns:p14="http://schemas.microsoft.com/office/powerpoint/2010/main" val="1951237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7CCC-8464-D6A0-D5FE-8C55DD71F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889C4-8692-446D-7A56-5379E418F2C6}"/>
              </a:ext>
            </a:extLst>
          </p:cNvPr>
          <p:cNvSpPr>
            <a:spLocks noGrp="1"/>
          </p:cNvSpPr>
          <p:nvPr>
            <p:ph type="title"/>
          </p:nvPr>
        </p:nvSpPr>
        <p:spPr>
          <a:xfrm>
            <a:off x="838200" y="365125"/>
            <a:ext cx="12420600" cy="814451"/>
          </a:xfrm>
        </p:spPr>
        <p:txBody>
          <a:bodyPr/>
          <a:lstStyle/>
          <a:p>
            <a:r>
              <a:rPr lang="en-US" dirty="0"/>
              <a:t>Nitsche Results Displacement Von Mises - </a:t>
            </a:r>
            <a:r>
              <a:rPr lang="en-US" dirty="0">
                <a:solidFill>
                  <a:srgbClr val="FF0000"/>
                </a:solidFill>
              </a:rPr>
              <a:t>Corrected</a:t>
            </a:r>
          </a:p>
        </p:txBody>
      </p:sp>
      <p:pic>
        <p:nvPicPr>
          <p:cNvPr id="4" name="Picture 3">
            <a:extLst>
              <a:ext uri="{FF2B5EF4-FFF2-40B4-BE49-F238E27FC236}">
                <a16:creationId xmlns:a16="http://schemas.microsoft.com/office/drawing/2014/main" id="{CE56E1F2-5489-C47F-C036-2ED18FE54159}"/>
              </a:ext>
            </a:extLst>
          </p:cNvPr>
          <p:cNvPicPr>
            <a:picLocks noChangeAspect="1"/>
          </p:cNvPicPr>
          <p:nvPr/>
        </p:nvPicPr>
        <p:blipFill>
          <a:blip r:embed="rId2"/>
          <a:stretch>
            <a:fillRect/>
          </a:stretch>
        </p:blipFill>
        <p:spPr>
          <a:xfrm>
            <a:off x="1248805" y="1149057"/>
            <a:ext cx="9328629" cy="5708943"/>
          </a:xfrm>
          <a:prstGeom prst="rect">
            <a:avLst/>
          </a:prstGeom>
        </p:spPr>
      </p:pic>
    </p:spTree>
    <p:extLst>
      <p:ext uri="{BB962C8B-B14F-4D97-AF65-F5344CB8AC3E}">
        <p14:creationId xmlns:p14="http://schemas.microsoft.com/office/powerpoint/2010/main" val="2767299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3051-D40F-6D01-C1FB-8ABF3CFF3064}"/>
              </a:ext>
            </a:extLst>
          </p:cNvPr>
          <p:cNvSpPr>
            <a:spLocks noGrp="1"/>
          </p:cNvSpPr>
          <p:nvPr>
            <p:ph type="title"/>
          </p:nvPr>
        </p:nvSpPr>
        <p:spPr/>
        <p:txBody>
          <a:bodyPr/>
          <a:lstStyle/>
          <a:p>
            <a:r>
              <a:rPr lang="en-US" dirty="0"/>
              <a:t>Cylinder270</a:t>
            </a:r>
          </a:p>
        </p:txBody>
      </p:sp>
      <p:grpSp>
        <p:nvGrpSpPr>
          <p:cNvPr id="12" name="Group 11">
            <a:extLst>
              <a:ext uri="{FF2B5EF4-FFF2-40B4-BE49-F238E27FC236}">
                <a16:creationId xmlns:a16="http://schemas.microsoft.com/office/drawing/2014/main" id="{C4183962-6EDE-7655-E291-30DE73C05060}"/>
              </a:ext>
            </a:extLst>
          </p:cNvPr>
          <p:cNvGrpSpPr/>
          <p:nvPr/>
        </p:nvGrpSpPr>
        <p:grpSpPr>
          <a:xfrm>
            <a:off x="4786674" y="871151"/>
            <a:ext cx="8390337" cy="5798591"/>
            <a:chOff x="147774" y="1352201"/>
            <a:chExt cx="4883401" cy="4153598"/>
          </a:xfrm>
        </p:grpSpPr>
        <p:pic>
          <p:nvPicPr>
            <p:cNvPr id="4" name="Picture 3">
              <a:extLst>
                <a:ext uri="{FF2B5EF4-FFF2-40B4-BE49-F238E27FC236}">
                  <a16:creationId xmlns:a16="http://schemas.microsoft.com/office/drawing/2014/main" id="{22FCB0B8-623D-5413-3ABD-F6A00F4A2BC6}"/>
                </a:ext>
              </a:extLst>
            </p:cNvPr>
            <p:cNvPicPr>
              <a:picLocks noChangeAspect="1"/>
            </p:cNvPicPr>
            <p:nvPr/>
          </p:nvPicPr>
          <p:blipFill>
            <a:blip r:embed="rId2"/>
            <a:stretch>
              <a:fillRect/>
            </a:stretch>
          </p:blipFill>
          <p:spPr>
            <a:xfrm>
              <a:off x="147774" y="1352201"/>
              <a:ext cx="4883401" cy="3867349"/>
            </a:xfrm>
            <a:prstGeom prst="rect">
              <a:avLst/>
            </a:prstGeom>
          </p:spPr>
        </p:pic>
        <p:sp>
          <p:nvSpPr>
            <p:cNvPr id="6" name="TextBox 5">
              <a:extLst>
                <a:ext uri="{FF2B5EF4-FFF2-40B4-BE49-F238E27FC236}">
                  <a16:creationId xmlns:a16="http://schemas.microsoft.com/office/drawing/2014/main" id="{895269E1-346A-495B-BC96-B6FFCFDAE7C2}"/>
                </a:ext>
              </a:extLst>
            </p:cNvPr>
            <p:cNvSpPr txBox="1"/>
            <p:nvPr/>
          </p:nvSpPr>
          <p:spPr>
            <a:xfrm>
              <a:off x="384312" y="5167245"/>
              <a:ext cx="4410324" cy="338554"/>
            </a:xfrm>
            <a:prstGeom prst="rect">
              <a:avLst/>
            </a:prstGeom>
            <a:noFill/>
          </p:spPr>
          <p:txBody>
            <a:bodyPr wrap="square">
              <a:spAutoFit/>
            </a:bodyPr>
            <a:lstStyle/>
            <a:p>
              <a:r>
                <a:rPr lang="en-US" sz="1600" b="0" i="0" u="none" strike="noStrike" baseline="0" dirty="0">
                  <a:solidFill>
                    <a:srgbClr val="0081AD"/>
                  </a:solidFill>
                  <a:latin typeface="NimbusRomNo9L-Regu"/>
                </a:rPr>
                <a:t>https://doi.org/10.1016/j.cma.2021.113841</a:t>
              </a:r>
              <a:endParaRPr lang="en-US" sz="1600" dirty="0"/>
            </a:p>
          </p:txBody>
        </p:sp>
      </p:grpSp>
      <p:sp>
        <p:nvSpPr>
          <p:cNvPr id="3" name="TextBox 2">
            <a:extLst>
              <a:ext uri="{FF2B5EF4-FFF2-40B4-BE49-F238E27FC236}">
                <a16:creationId xmlns:a16="http://schemas.microsoft.com/office/drawing/2014/main" id="{275AC6BD-5A03-CA88-2596-B62D0A458A23}"/>
              </a:ext>
            </a:extLst>
          </p:cNvPr>
          <p:cNvSpPr txBox="1"/>
          <p:nvPr/>
        </p:nvSpPr>
        <p:spPr>
          <a:xfrm>
            <a:off x="362059" y="2232294"/>
            <a:ext cx="5364419" cy="2246769"/>
          </a:xfrm>
          <a:prstGeom prst="rect">
            <a:avLst/>
          </a:prstGeom>
          <a:solidFill>
            <a:schemeClr val="bg1"/>
          </a:solidFill>
        </p:spPr>
        <p:txBody>
          <a:bodyPr wrap="square">
            <a:spAutoFit/>
          </a:bodyPr>
          <a:lstStyle/>
          <a:p>
            <a:r>
              <a:rPr lang="en-US" sz="2800" b="1" dirty="0">
                <a:solidFill>
                  <a:srgbClr val="FF0000"/>
                </a:solidFill>
              </a:rPr>
              <a:t>In our case, R=4.5 and thickness = 0.2 so R/t &gt;20</a:t>
            </a:r>
          </a:p>
          <a:p>
            <a:endParaRPr lang="en-US" sz="2800" b="1" dirty="0">
              <a:solidFill>
                <a:srgbClr val="FF0000"/>
              </a:solidFill>
            </a:endParaRPr>
          </a:p>
          <a:p>
            <a:r>
              <a:rPr lang="en-US" sz="2800" b="1" dirty="0">
                <a:solidFill>
                  <a:srgbClr val="FF0000"/>
                </a:solidFill>
              </a:rPr>
              <a:t>L = 30 and the cut is done on L/2=15</a:t>
            </a:r>
          </a:p>
        </p:txBody>
      </p:sp>
    </p:spTree>
    <p:extLst>
      <p:ext uri="{BB962C8B-B14F-4D97-AF65-F5344CB8AC3E}">
        <p14:creationId xmlns:p14="http://schemas.microsoft.com/office/powerpoint/2010/main" val="154848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23B-E77F-1FED-4A94-B8E6C07D7B05}"/>
              </a:ext>
            </a:extLst>
          </p:cNvPr>
          <p:cNvSpPr>
            <a:spLocks noGrp="1"/>
          </p:cNvSpPr>
          <p:nvPr>
            <p:ph type="title"/>
          </p:nvPr>
        </p:nvSpPr>
        <p:spPr/>
        <p:txBody>
          <a:bodyPr/>
          <a:lstStyle/>
          <a:p>
            <a:r>
              <a:rPr lang="en-US" dirty="0"/>
              <a:t>STL insertion</a:t>
            </a:r>
          </a:p>
        </p:txBody>
      </p:sp>
      <p:pic>
        <p:nvPicPr>
          <p:cNvPr id="4" name="Picture 3">
            <a:extLst>
              <a:ext uri="{FF2B5EF4-FFF2-40B4-BE49-F238E27FC236}">
                <a16:creationId xmlns:a16="http://schemas.microsoft.com/office/drawing/2014/main" id="{F7C1DA37-1B9F-5E01-254E-190D6F8949FC}"/>
              </a:ext>
            </a:extLst>
          </p:cNvPr>
          <p:cNvPicPr>
            <a:picLocks noChangeAspect="1"/>
          </p:cNvPicPr>
          <p:nvPr/>
        </p:nvPicPr>
        <p:blipFill>
          <a:blip r:embed="rId2"/>
          <a:stretch>
            <a:fillRect/>
          </a:stretch>
        </p:blipFill>
        <p:spPr>
          <a:xfrm>
            <a:off x="2125232" y="1380264"/>
            <a:ext cx="9478940" cy="6828824"/>
          </a:xfrm>
          <a:prstGeom prst="rect">
            <a:avLst/>
          </a:prstGeom>
        </p:spPr>
      </p:pic>
      <p:sp>
        <p:nvSpPr>
          <p:cNvPr id="5" name="TextBox 4">
            <a:extLst>
              <a:ext uri="{FF2B5EF4-FFF2-40B4-BE49-F238E27FC236}">
                <a16:creationId xmlns:a16="http://schemas.microsoft.com/office/drawing/2014/main" id="{50CE00E4-01EE-C520-374D-2CC54B288254}"/>
              </a:ext>
            </a:extLst>
          </p:cNvPr>
          <p:cNvSpPr txBox="1"/>
          <p:nvPr/>
        </p:nvSpPr>
        <p:spPr>
          <a:xfrm>
            <a:off x="2036064" y="2000750"/>
            <a:ext cx="807720" cy="369332"/>
          </a:xfrm>
          <a:prstGeom prst="rect">
            <a:avLst/>
          </a:prstGeom>
          <a:noFill/>
        </p:spPr>
        <p:txBody>
          <a:bodyPr wrap="square">
            <a:spAutoFit/>
          </a:bodyPr>
          <a:lstStyle/>
          <a:p>
            <a:r>
              <a:rPr lang="en-US" sz="1800" dirty="0">
                <a:highlight>
                  <a:srgbClr val="FFFFFF"/>
                </a:highlight>
                <a:latin typeface="Cascadia Mono" panose="020B0609020000020004" pitchFamily="49" charset="0"/>
              </a:rPr>
              <a:t>BODY</a:t>
            </a:r>
            <a:endParaRPr lang="en-US" dirty="0"/>
          </a:p>
        </p:txBody>
      </p:sp>
    </p:spTree>
    <p:extLst>
      <p:ext uri="{BB962C8B-B14F-4D97-AF65-F5344CB8AC3E}">
        <p14:creationId xmlns:p14="http://schemas.microsoft.com/office/powerpoint/2010/main" val="3898604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48B-24EB-B1DA-8B66-1C391429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36383-E5C7-8451-3DAF-32768EC6F203}"/>
              </a:ext>
            </a:extLst>
          </p:cNvPr>
          <p:cNvSpPr>
            <a:spLocks noGrp="1"/>
          </p:cNvSpPr>
          <p:nvPr>
            <p:ph type="title"/>
          </p:nvPr>
        </p:nvSpPr>
        <p:spPr/>
        <p:txBody>
          <a:bodyPr/>
          <a:lstStyle/>
          <a:p>
            <a:r>
              <a:rPr lang="en-US" dirty="0"/>
              <a:t>STL insertion as</a:t>
            </a:r>
          </a:p>
        </p:txBody>
      </p:sp>
      <p:pic>
        <p:nvPicPr>
          <p:cNvPr id="7" name="Picture 6">
            <a:extLst>
              <a:ext uri="{FF2B5EF4-FFF2-40B4-BE49-F238E27FC236}">
                <a16:creationId xmlns:a16="http://schemas.microsoft.com/office/drawing/2014/main" id="{24F39B09-6A1D-9074-D30A-29CA0E835EA2}"/>
              </a:ext>
            </a:extLst>
          </p:cNvPr>
          <p:cNvPicPr>
            <a:picLocks noChangeAspect="1"/>
          </p:cNvPicPr>
          <p:nvPr/>
        </p:nvPicPr>
        <p:blipFill>
          <a:blip r:embed="rId2"/>
          <a:stretch>
            <a:fillRect/>
          </a:stretch>
        </p:blipFill>
        <p:spPr>
          <a:xfrm>
            <a:off x="2081354" y="369687"/>
            <a:ext cx="9036412" cy="7015330"/>
          </a:xfrm>
          <a:prstGeom prst="rect">
            <a:avLst/>
          </a:prstGeom>
        </p:spPr>
      </p:pic>
      <p:sp>
        <p:nvSpPr>
          <p:cNvPr id="8" name="TextBox 7">
            <a:extLst>
              <a:ext uri="{FF2B5EF4-FFF2-40B4-BE49-F238E27FC236}">
                <a16:creationId xmlns:a16="http://schemas.microsoft.com/office/drawing/2014/main" id="{3748CEC4-12B9-8B8D-A782-41E5EF5E5139}"/>
              </a:ext>
            </a:extLst>
          </p:cNvPr>
          <p:cNvSpPr txBox="1"/>
          <p:nvPr/>
        </p:nvSpPr>
        <p:spPr>
          <a:xfrm>
            <a:off x="-2820142" y="-449807"/>
            <a:ext cx="842336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04_Cylinder270_penalty\data\cylinder_coupled_face_0D2.stl)</a:t>
            </a:r>
            <a:endParaRPr lang="en-US" dirty="0"/>
          </a:p>
        </p:txBody>
      </p:sp>
    </p:spTree>
    <p:extLst>
      <p:ext uri="{BB962C8B-B14F-4D97-AF65-F5344CB8AC3E}">
        <p14:creationId xmlns:p14="http://schemas.microsoft.com/office/powerpoint/2010/main" val="1753729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B571-32D2-E1DC-12CA-F8B2C26AA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730-ABF3-9C53-804F-3F222C93EFBE}"/>
              </a:ext>
            </a:extLst>
          </p:cNvPr>
          <p:cNvSpPr>
            <a:spLocks noGrp="1"/>
          </p:cNvSpPr>
          <p:nvPr>
            <p:ph type="title"/>
          </p:nvPr>
        </p:nvSpPr>
        <p:spPr/>
        <p:txBody>
          <a:bodyPr/>
          <a:lstStyle/>
          <a:p>
            <a:r>
              <a:rPr lang="en-US" dirty="0"/>
              <a:t>Queso output of STLs</a:t>
            </a:r>
          </a:p>
        </p:txBody>
      </p:sp>
      <p:sp>
        <p:nvSpPr>
          <p:cNvPr id="8" name="TextBox 7">
            <a:extLst>
              <a:ext uri="{FF2B5EF4-FFF2-40B4-BE49-F238E27FC236}">
                <a16:creationId xmlns:a16="http://schemas.microsoft.com/office/drawing/2014/main" id="{438E9CAA-99BA-764A-85ED-1299C00E980A}"/>
              </a:ext>
            </a:extLst>
          </p:cNvPr>
          <p:cNvSpPr txBox="1"/>
          <p:nvPr/>
        </p:nvSpPr>
        <p:spPr>
          <a:xfrm>
            <a:off x="960121" y="1211724"/>
            <a:ext cx="1064794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a:t>
            </a:r>
            <a:r>
              <a:rPr lang="en-US" dirty="0" err="1">
                <a:latin typeface="Cascadia Mono" panose="020B0609020000020004" pitchFamily="49" charset="0"/>
              </a:rPr>
              <a:t>queso_output</a:t>
            </a:r>
            <a:r>
              <a:rPr lang="en-US" dirty="0">
                <a:latin typeface="Cascadia Mono" panose="020B0609020000020004" pitchFamily="49" charset="0"/>
              </a:rPr>
              <a:t>\condition_id_1.stl)</a:t>
            </a:r>
            <a:endParaRPr lang="en-US" dirty="0"/>
          </a:p>
        </p:txBody>
      </p:sp>
      <p:pic>
        <p:nvPicPr>
          <p:cNvPr id="4" name="Picture 3">
            <a:extLst>
              <a:ext uri="{FF2B5EF4-FFF2-40B4-BE49-F238E27FC236}">
                <a16:creationId xmlns:a16="http://schemas.microsoft.com/office/drawing/2014/main" id="{6D856203-F2F6-97A2-A14A-0D70C54F996E}"/>
              </a:ext>
            </a:extLst>
          </p:cNvPr>
          <p:cNvPicPr>
            <a:picLocks noChangeAspect="1"/>
          </p:cNvPicPr>
          <p:nvPr/>
        </p:nvPicPr>
        <p:blipFill>
          <a:blip r:embed="rId2"/>
          <a:stretch>
            <a:fillRect/>
          </a:stretch>
        </p:blipFill>
        <p:spPr>
          <a:xfrm>
            <a:off x="1532844" y="2153781"/>
            <a:ext cx="6712295" cy="5385077"/>
          </a:xfrm>
          <a:prstGeom prst="rect">
            <a:avLst/>
          </a:prstGeom>
        </p:spPr>
      </p:pic>
      <p:sp>
        <p:nvSpPr>
          <p:cNvPr id="5" name="Oval 4">
            <a:extLst>
              <a:ext uri="{FF2B5EF4-FFF2-40B4-BE49-F238E27FC236}">
                <a16:creationId xmlns:a16="http://schemas.microsoft.com/office/drawing/2014/main" id="{8E8F2BC7-697F-A217-9EE8-4134741944C8}"/>
              </a:ext>
            </a:extLst>
          </p:cNvPr>
          <p:cNvSpPr/>
          <p:nvPr/>
        </p:nvSpPr>
        <p:spPr>
          <a:xfrm>
            <a:off x="4138863" y="2537287"/>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E8B6E3-CD79-B067-E11F-2A0D9F40F3DC}"/>
              </a:ext>
            </a:extLst>
          </p:cNvPr>
          <p:cNvSpPr/>
          <p:nvPr/>
        </p:nvSpPr>
        <p:spPr>
          <a:xfrm>
            <a:off x="6822707" y="5244936"/>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DF2FC8-E5C6-A011-C9EB-D4CD1B1DDDBE}"/>
              </a:ext>
            </a:extLst>
          </p:cNvPr>
          <p:cNvSpPr/>
          <p:nvPr/>
        </p:nvSpPr>
        <p:spPr>
          <a:xfrm>
            <a:off x="2855495" y="5244935"/>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30CCB2-C5B1-EE4C-C221-0D8AACB27270}"/>
              </a:ext>
            </a:extLst>
          </p:cNvPr>
          <p:cNvCxnSpPr>
            <a:cxnSpLocks/>
            <a:stCxn id="5" idx="6"/>
          </p:cNvCxnSpPr>
          <p:nvPr/>
        </p:nvCxnSpPr>
        <p:spPr>
          <a:xfrm flipV="1">
            <a:off x="4870383" y="2646140"/>
            <a:ext cx="4702987" cy="2924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874F606-925D-751D-E924-22365EC8F4EF}"/>
              </a:ext>
            </a:extLst>
          </p:cNvPr>
          <p:cNvSpPr txBox="1"/>
          <p:nvPr/>
        </p:nvSpPr>
        <p:spPr>
          <a:xfrm>
            <a:off x="8462838" y="2059606"/>
            <a:ext cx="3729162" cy="646331"/>
          </a:xfrm>
          <a:prstGeom prst="rect">
            <a:avLst/>
          </a:prstGeom>
          <a:noFill/>
        </p:spPr>
        <p:txBody>
          <a:bodyPr wrap="square" rtlCol="0">
            <a:spAutoFit/>
          </a:bodyPr>
          <a:lstStyle/>
          <a:p>
            <a:r>
              <a:rPr lang="en-US" dirty="0"/>
              <a:t>More triangle on the “edges” of the Queso background elements</a:t>
            </a:r>
          </a:p>
        </p:txBody>
      </p:sp>
      <p:cxnSp>
        <p:nvCxnSpPr>
          <p:cNvPr id="15" name="Straight Connector 14">
            <a:extLst>
              <a:ext uri="{FF2B5EF4-FFF2-40B4-BE49-F238E27FC236}">
                <a16:creationId xmlns:a16="http://schemas.microsoft.com/office/drawing/2014/main" id="{F1B09996-8F9E-C019-E5CE-785F85AA8907}"/>
              </a:ext>
            </a:extLst>
          </p:cNvPr>
          <p:cNvCxnSpPr>
            <a:cxnSpLocks/>
            <a:stCxn id="6" idx="0"/>
          </p:cNvCxnSpPr>
          <p:nvPr/>
        </p:nvCxnSpPr>
        <p:spPr>
          <a:xfrm flipV="1">
            <a:off x="7188467" y="2646140"/>
            <a:ext cx="2282792" cy="25987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BF859B-78FD-B20A-C99E-407E00529E33}"/>
              </a:ext>
            </a:extLst>
          </p:cNvPr>
          <p:cNvCxnSpPr>
            <a:cxnSpLocks/>
          </p:cNvCxnSpPr>
          <p:nvPr/>
        </p:nvCxnSpPr>
        <p:spPr>
          <a:xfrm flipV="1">
            <a:off x="3465095" y="2621399"/>
            <a:ext cx="6108275" cy="278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08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3932-8452-810A-E512-E4E14FA69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60BD4-8058-6848-7D13-1152845A4065}"/>
              </a:ext>
            </a:extLst>
          </p:cNvPr>
          <p:cNvSpPr>
            <a:spLocks noGrp="1"/>
          </p:cNvSpPr>
          <p:nvPr>
            <p:ph type="title"/>
          </p:nvPr>
        </p:nvSpPr>
        <p:spPr/>
        <p:txBody>
          <a:bodyPr/>
          <a:lstStyle/>
          <a:p>
            <a:r>
              <a:rPr lang="en-US" dirty="0"/>
              <a:t>Wrong projection of integration points</a:t>
            </a:r>
          </a:p>
        </p:txBody>
      </p:sp>
      <p:pic>
        <p:nvPicPr>
          <p:cNvPr id="7" name="Picture 6">
            <a:extLst>
              <a:ext uri="{FF2B5EF4-FFF2-40B4-BE49-F238E27FC236}">
                <a16:creationId xmlns:a16="http://schemas.microsoft.com/office/drawing/2014/main" id="{C51DCB13-684E-D991-2A45-3A98357FB1E1}"/>
              </a:ext>
            </a:extLst>
          </p:cNvPr>
          <p:cNvPicPr>
            <a:picLocks noChangeAspect="1"/>
          </p:cNvPicPr>
          <p:nvPr/>
        </p:nvPicPr>
        <p:blipFill>
          <a:blip r:embed="rId2"/>
          <a:stretch>
            <a:fillRect/>
          </a:stretch>
        </p:blipFill>
        <p:spPr>
          <a:xfrm>
            <a:off x="1084337" y="1430805"/>
            <a:ext cx="8305910" cy="8169951"/>
          </a:xfrm>
          <a:prstGeom prst="rect">
            <a:avLst/>
          </a:prstGeom>
        </p:spPr>
      </p:pic>
      <p:grpSp>
        <p:nvGrpSpPr>
          <p:cNvPr id="22" name="Group 21">
            <a:extLst>
              <a:ext uri="{FF2B5EF4-FFF2-40B4-BE49-F238E27FC236}">
                <a16:creationId xmlns:a16="http://schemas.microsoft.com/office/drawing/2014/main" id="{A14B3CFF-64BE-DCD7-E721-DC0AF64E45DD}"/>
              </a:ext>
            </a:extLst>
          </p:cNvPr>
          <p:cNvGrpSpPr/>
          <p:nvPr/>
        </p:nvGrpSpPr>
        <p:grpSpPr>
          <a:xfrm>
            <a:off x="6112119" y="3125221"/>
            <a:ext cx="2298206" cy="718157"/>
            <a:chOff x="1301642" y="4684530"/>
            <a:chExt cx="2298206" cy="718157"/>
          </a:xfrm>
          <a:solidFill>
            <a:schemeClr val="bg1"/>
          </a:solidFill>
        </p:grpSpPr>
        <p:sp>
          <p:nvSpPr>
            <p:cNvPr id="24" name="TextBox 23">
              <a:extLst>
                <a:ext uri="{FF2B5EF4-FFF2-40B4-BE49-F238E27FC236}">
                  <a16:creationId xmlns:a16="http://schemas.microsoft.com/office/drawing/2014/main" id="{6D0E21BF-8689-6BBE-F971-21D0BCEE82EB}"/>
                </a:ext>
              </a:extLst>
            </p:cNvPr>
            <p:cNvSpPr txBox="1"/>
            <p:nvPr/>
          </p:nvSpPr>
          <p:spPr>
            <a:xfrm>
              <a:off x="1301642" y="5033355"/>
              <a:ext cx="2298206" cy="369332"/>
            </a:xfrm>
            <a:prstGeom prst="rect">
              <a:avLst/>
            </a:prstGeom>
            <a:grpFill/>
          </p:spPr>
          <p:txBody>
            <a:bodyPr wrap="square" rtlCol="0">
              <a:spAutoFit/>
            </a:bodyPr>
            <a:lstStyle/>
            <a:p>
              <a:r>
                <a:rPr lang="en-US" b="1" dirty="0">
                  <a:solidFill>
                    <a:srgbClr val="FF0000"/>
                  </a:solidFill>
                </a:rPr>
                <a:t>Solid Gauss points</a:t>
              </a:r>
            </a:p>
          </p:txBody>
        </p:sp>
        <p:sp>
          <p:nvSpPr>
            <p:cNvPr id="25" name="TextBox 24">
              <a:extLst>
                <a:ext uri="{FF2B5EF4-FFF2-40B4-BE49-F238E27FC236}">
                  <a16:creationId xmlns:a16="http://schemas.microsoft.com/office/drawing/2014/main" id="{C572236B-B5E0-8FD7-830A-779B792FA5CD}"/>
                </a:ext>
              </a:extLst>
            </p:cNvPr>
            <p:cNvSpPr txBox="1"/>
            <p:nvPr/>
          </p:nvSpPr>
          <p:spPr>
            <a:xfrm>
              <a:off x="1301642" y="4684530"/>
              <a:ext cx="2298206" cy="369332"/>
            </a:xfrm>
            <a:prstGeom prst="rect">
              <a:avLst/>
            </a:prstGeom>
            <a:grpFill/>
          </p:spPr>
          <p:txBody>
            <a:bodyPr wrap="square" rtlCol="0">
              <a:spAutoFit/>
            </a:bodyPr>
            <a:lstStyle/>
            <a:p>
              <a:r>
                <a:rPr lang="en-US" b="1" dirty="0">
                  <a:solidFill>
                    <a:srgbClr val="ADAB5B"/>
                  </a:solidFill>
                </a:rPr>
                <a:t>Shell Gauss points</a:t>
              </a:r>
            </a:p>
          </p:txBody>
        </p:sp>
      </p:grpSp>
      <p:sp>
        <p:nvSpPr>
          <p:cNvPr id="26" name="Oval 25">
            <a:extLst>
              <a:ext uri="{FF2B5EF4-FFF2-40B4-BE49-F238E27FC236}">
                <a16:creationId xmlns:a16="http://schemas.microsoft.com/office/drawing/2014/main" id="{0AB28458-7D2B-3780-86A4-7B8FAFB3190A}"/>
              </a:ext>
            </a:extLst>
          </p:cNvPr>
          <p:cNvSpPr/>
          <p:nvPr/>
        </p:nvSpPr>
        <p:spPr>
          <a:xfrm>
            <a:off x="1274283" y="6289652"/>
            <a:ext cx="1153328" cy="17133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EA72FB-587B-C41D-9793-B49F9C8F2CA8}"/>
              </a:ext>
            </a:extLst>
          </p:cNvPr>
          <p:cNvCxnSpPr>
            <a:cxnSpLocks/>
            <a:stCxn id="26" idx="6"/>
            <a:endCxn id="28" idx="2"/>
          </p:cNvCxnSpPr>
          <p:nvPr/>
        </p:nvCxnSpPr>
        <p:spPr>
          <a:xfrm flipV="1">
            <a:off x="2427611" y="4669962"/>
            <a:ext cx="7300998" cy="24763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B616172-BE08-30DE-7443-662BC9FD1888}"/>
              </a:ext>
            </a:extLst>
          </p:cNvPr>
          <p:cNvSpPr txBox="1"/>
          <p:nvPr/>
        </p:nvSpPr>
        <p:spPr>
          <a:xfrm>
            <a:off x="7864028" y="4023631"/>
            <a:ext cx="3729162" cy="646331"/>
          </a:xfrm>
          <a:prstGeom prst="rect">
            <a:avLst/>
          </a:prstGeom>
          <a:solidFill>
            <a:schemeClr val="bg1"/>
          </a:solidFill>
          <a:ln>
            <a:solidFill>
              <a:schemeClr val="bg1"/>
            </a:solidFill>
          </a:ln>
        </p:spPr>
        <p:txBody>
          <a:bodyPr wrap="square" rtlCol="0">
            <a:spAutoFit/>
          </a:bodyPr>
          <a:lstStyle/>
          <a:p>
            <a:r>
              <a:rPr lang="en-US" dirty="0"/>
              <a:t>For some regions integration point projections is failing</a:t>
            </a:r>
          </a:p>
        </p:txBody>
      </p:sp>
      <p:sp>
        <p:nvSpPr>
          <p:cNvPr id="31" name="Oval 30">
            <a:extLst>
              <a:ext uri="{FF2B5EF4-FFF2-40B4-BE49-F238E27FC236}">
                <a16:creationId xmlns:a16="http://schemas.microsoft.com/office/drawing/2014/main" id="{B2897B17-1614-AC5C-581F-5F1372C50840}"/>
              </a:ext>
            </a:extLst>
          </p:cNvPr>
          <p:cNvSpPr/>
          <p:nvPr/>
        </p:nvSpPr>
        <p:spPr>
          <a:xfrm rot="1348559">
            <a:off x="7095045" y="5261309"/>
            <a:ext cx="2082799" cy="40969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52DA1A7-5326-2F21-6953-02689482FD7D}"/>
              </a:ext>
            </a:extLst>
          </p:cNvPr>
          <p:cNvCxnSpPr>
            <a:cxnSpLocks/>
            <a:stCxn id="31" idx="0"/>
            <a:endCxn id="28" idx="2"/>
          </p:cNvCxnSpPr>
          <p:nvPr/>
        </p:nvCxnSpPr>
        <p:spPr>
          <a:xfrm flipV="1">
            <a:off x="8919564" y="4669962"/>
            <a:ext cx="809045" cy="7469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785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32AD-94D2-69E2-A710-6F974E90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EEE20-A25F-471C-390C-13F829BD0778}"/>
              </a:ext>
            </a:extLst>
          </p:cNvPr>
          <p:cNvSpPr>
            <a:spLocks noGrp="1"/>
          </p:cNvSpPr>
          <p:nvPr>
            <p:ph type="title"/>
          </p:nvPr>
        </p:nvSpPr>
        <p:spPr>
          <a:xfrm>
            <a:off x="647700" y="295019"/>
            <a:ext cx="12115800" cy="878024"/>
          </a:xfrm>
        </p:spPr>
        <p:txBody>
          <a:bodyPr/>
          <a:lstStyle/>
          <a:p>
            <a:r>
              <a:rPr lang="en-US" dirty="0"/>
              <a:t>Function for correct projection of integration points</a:t>
            </a:r>
          </a:p>
        </p:txBody>
      </p:sp>
      <p:sp>
        <p:nvSpPr>
          <p:cNvPr id="3" name="TextBox 2">
            <a:extLst>
              <a:ext uri="{FF2B5EF4-FFF2-40B4-BE49-F238E27FC236}">
                <a16:creationId xmlns:a16="http://schemas.microsoft.com/office/drawing/2014/main" id="{E61E19B7-1E14-6DB4-7B75-BB5613D4A446}"/>
              </a:ext>
            </a:extLst>
          </p:cNvPr>
          <p:cNvSpPr txBox="1"/>
          <p:nvPr/>
        </p:nvSpPr>
        <p:spPr>
          <a:xfrm>
            <a:off x="552559" y="1318260"/>
            <a:ext cx="7016642" cy="1200329"/>
          </a:xfrm>
          <a:prstGeom prst="rect">
            <a:avLst/>
          </a:prstGeom>
          <a:solidFill>
            <a:schemeClr val="bg1"/>
          </a:solidFill>
        </p:spPr>
        <p:txBody>
          <a:bodyPr wrap="square">
            <a:spAutoFit/>
          </a:bodyPr>
          <a:lstStyle/>
          <a:p>
            <a:r>
              <a:rPr lang="en-US" dirty="0"/>
              <a:t>The circle of the cell has center point (15,0,0) and R = 4.5</a:t>
            </a:r>
          </a:p>
          <a:p>
            <a:r>
              <a:rPr lang="en-US" dirty="0"/>
              <a:t>If </a:t>
            </a:r>
            <a:r>
              <a:rPr lang="en-US" dirty="0">
                <a:solidFill>
                  <a:srgbClr val="FF0000"/>
                </a:solidFill>
              </a:rPr>
              <a:t>Integration point </a:t>
            </a:r>
            <a:r>
              <a:rPr lang="en-US" dirty="0"/>
              <a:t>projection  can’t be achieved, try the projection of </a:t>
            </a:r>
            <a:r>
              <a:rPr lang="en-US" dirty="0">
                <a:solidFill>
                  <a:schemeClr val="accent6"/>
                </a:solidFill>
              </a:rPr>
              <a:t>Another Point </a:t>
            </a:r>
            <a:r>
              <a:rPr lang="en-US" dirty="0"/>
              <a:t>which will lie on the mid-surface of the shell and try for different values of the knot vector until the projection is correct</a:t>
            </a:r>
          </a:p>
        </p:txBody>
      </p:sp>
      <p:grpSp>
        <p:nvGrpSpPr>
          <p:cNvPr id="30" name="Group 29">
            <a:extLst>
              <a:ext uri="{FF2B5EF4-FFF2-40B4-BE49-F238E27FC236}">
                <a16:creationId xmlns:a16="http://schemas.microsoft.com/office/drawing/2014/main" id="{0021E74B-6706-EC5A-F496-F7DF730C85AD}"/>
              </a:ext>
            </a:extLst>
          </p:cNvPr>
          <p:cNvGrpSpPr/>
          <p:nvPr/>
        </p:nvGrpSpPr>
        <p:grpSpPr>
          <a:xfrm>
            <a:off x="7661863" y="2184400"/>
            <a:ext cx="4114800" cy="4114800"/>
            <a:chOff x="3381963" y="2247900"/>
            <a:chExt cx="4114800" cy="4114800"/>
          </a:xfrm>
        </p:grpSpPr>
        <p:sp>
          <p:nvSpPr>
            <p:cNvPr id="10" name="Flowchart: Connector 9">
              <a:extLst>
                <a:ext uri="{FF2B5EF4-FFF2-40B4-BE49-F238E27FC236}">
                  <a16:creationId xmlns:a16="http://schemas.microsoft.com/office/drawing/2014/main" id="{917250CC-D2D3-AA14-6EE7-A31DAC818DA3}"/>
                </a:ext>
              </a:extLst>
            </p:cNvPr>
            <p:cNvSpPr/>
            <p:nvPr/>
          </p:nvSpPr>
          <p:spPr>
            <a:xfrm>
              <a:off x="3381963" y="2247900"/>
              <a:ext cx="4114800" cy="411480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7AB95425-CFB3-F9B6-E00F-3CC88229F571}"/>
                </a:ext>
              </a:extLst>
            </p:cNvPr>
            <p:cNvSpPr/>
            <p:nvPr/>
          </p:nvSpPr>
          <p:spPr>
            <a:xfrm>
              <a:off x="3775663" y="2641092"/>
              <a:ext cx="3327400" cy="3328416"/>
            </a:xfrm>
            <a:prstGeom prst="flowChartConnector">
              <a:avLst/>
            </a:prstGeom>
            <a:solidFill>
              <a:schemeClr val="bg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C7E319A-EE0D-7FBE-1420-B4A8570BB4C5}"/>
                </a:ext>
              </a:extLst>
            </p:cNvPr>
            <p:cNvSpPr/>
            <p:nvPr/>
          </p:nvSpPr>
          <p:spPr>
            <a:xfrm>
              <a:off x="4204923" y="3070860"/>
              <a:ext cx="2468880" cy="246888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F96260F-56E7-6F66-BC1D-B905A3A88103}"/>
                </a:ext>
              </a:extLst>
            </p:cNvPr>
            <p:cNvSpPr/>
            <p:nvPr/>
          </p:nvSpPr>
          <p:spPr>
            <a:xfrm>
              <a:off x="6673803" y="2886194"/>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1A04FF00-5017-FF2A-334B-5A606B2C4437}"/>
                </a:ext>
              </a:extLst>
            </p:cNvPr>
            <p:cNvSpPr/>
            <p:nvPr/>
          </p:nvSpPr>
          <p:spPr>
            <a:xfrm>
              <a:off x="5932123" y="5539740"/>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6DDEC3-EAD0-A89F-4FE2-64C1984EDEE0}"/>
                </a:ext>
              </a:extLst>
            </p:cNvPr>
            <p:cNvCxnSpPr>
              <a:cxnSpLocks/>
              <a:endCxn id="13" idx="3"/>
            </p:cNvCxnSpPr>
            <p:nvPr/>
          </p:nvCxnSpPr>
          <p:spPr>
            <a:xfrm flipV="1">
              <a:off x="5439363" y="3043816"/>
              <a:ext cx="1262338" cy="1261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D9D584A-6BF5-796F-CF2F-54E350BB45EA}"/>
                </a:ext>
              </a:extLst>
            </p:cNvPr>
            <p:cNvCxnSpPr>
              <a:cxnSpLocks/>
            </p:cNvCxnSpPr>
            <p:nvPr/>
          </p:nvCxnSpPr>
          <p:spPr>
            <a:xfrm>
              <a:off x="5439363" y="4305300"/>
              <a:ext cx="683260" cy="1518991"/>
            </a:xfrm>
            <a:prstGeom prst="line">
              <a:avLst/>
            </a:prstGeom>
          </p:spPr>
          <p:style>
            <a:lnRef idx="2">
              <a:schemeClr val="accent1"/>
            </a:lnRef>
            <a:fillRef idx="0">
              <a:schemeClr val="accent1"/>
            </a:fillRef>
            <a:effectRef idx="1">
              <a:schemeClr val="accent1"/>
            </a:effectRef>
            <a:fontRef idx="minor">
              <a:schemeClr val="tx1"/>
            </a:fontRef>
          </p:style>
        </p:cxnSp>
        <p:sp>
          <p:nvSpPr>
            <p:cNvPr id="21" name="Flowchart: Connector 20">
              <a:extLst>
                <a:ext uri="{FF2B5EF4-FFF2-40B4-BE49-F238E27FC236}">
                  <a16:creationId xmlns:a16="http://schemas.microsoft.com/office/drawing/2014/main" id="{FD54BB46-A37D-E162-8048-997CB463CC51}"/>
                </a:ext>
              </a:extLst>
            </p:cNvPr>
            <p:cNvSpPr/>
            <p:nvPr/>
          </p:nvSpPr>
          <p:spPr>
            <a:xfrm>
              <a:off x="6535331" y="3043816"/>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A1D80D6A-CDAB-7628-16D2-4B46369F6823}"/>
                </a:ext>
              </a:extLst>
            </p:cNvPr>
            <p:cNvSpPr/>
            <p:nvPr/>
          </p:nvSpPr>
          <p:spPr>
            <a:xfrm>
              <a:off x="6033723" y="5757265"/>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6567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2DB3-08BB-BE8B-1536-1E9CA217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BA881-44A2-7DE6-0336-DC4E2F223237}"/>
              </a:ext>
            </a:extLst>
          </p:cNvPr>
          <p:cNvSpPr>
            <a:spLocks noGrp="1"/>
          </p:cNvSpPr>
          <p:nvPr>
            <p:ph type="title"/>
          </p:nvPr>
        </p:nvSpPr>
        <p:spPr/>
        <p:txBody>
          <a:bodyPr/>
          <a:lstStyle/>
          <a:p>
            <a:r>
              <a:rPr lang="en-US" dirty="0"/>
              <a:t>Correct projection of integration points</a:t>
            </a:r>
          </a:p>
        </p:txBody>
      </p:sp>
      <p:pic>
        <p:nvPicPr>
          <p:cNvPr id="4" name="Picture 3">
            <a:extLst>
              <a:ext uri="{FF2B5EF4-FFF2-40B4-BE49-F238E27FC236}">
                <a16:creationId xmlns:a16="http://schemas.microsoft.com/office/drawing/2014/main" id="{CAFB5D57-13CA-F939-47A4-4E0EF872746C}"/>
              </a:ext>
            </a:extLst>
          </p:cNvPr>
          <p:cNvPicPr>
            <a:picLocks noChangeAspect="1"/>
          </p:cNvPicPr>
          <p:nvPr/>
        </p:nvPicPr>
        <p:blipFill>
          <a:blip r:embed="rId2"/>
          <a:stretch>
            <a:fillRect/>
          </a:stretch>
        </p:blipFill>
        <p:spPr>
          <a:xfrm>
            <a:off x="1233175" y="1565912"/>
            <a:ext cx="7569589" cy="5092962"/>
          </a:xfrm>
          <a:prstGeom prst="rect">
            <a:avLst/>
          </a:prstGeom>
        </p:spPr>
      </p:pic>
      <p:grpSp>
        <p:nvGrpSpPr>
          <p:cNvPr id="9" name="Group 8">
            <a:extLst>
              <a:ext uri="{FF2B5EF4-FFF2-40B4-BE49-F238E27FC236}">
                <a16:creationId xmlns:a16="http://schemas.microsoft.com/office/drawing/2014/main" id="{A99A9949-B45E-3A3D-A68D-50EF112CF36D}"/>
              </a:ext>
            </a:extLst>
          </p:cNvPr>
          <p:cNvGrpSpPr/>
          <p:nvPr/>
        </p:nvGrpSpPr>
        <p:grpSpPr>
          <a:xfrm>
            <a:off x="1301642" y="4645757"/>
            <a:ext cx="10652935" cy="646331"/>
            <a:chOff x="1301642" y="4645757"/>
            <a:chExt cx="10652935" cy="646331"/>
          </a:xfrm>
        </p:grpSpPr>
        <p:sp>
          <p:nvSpPr>
            <p:cNvPr id="6" name="TextBox 5">
              <a:extLst>
                <a:ext uri="{FF2B5EF4-FFF2-40B4-BE49-F238E27FC236}">
                  <a16:creationId xmlns:a16="http://schemas.microsoft.com/office/drawing/2014/main" id="{1CD6F1DA-4AD1-89ED-91E8-05C20C61B592}"/>
                </a:ext>
              </a:extLst>
            </p:cNvPr>
            <p:cNvSpPr txBox="1"/>
            <p:nvPr/>
          </p:nvSpPr>
          <p:spPr>
            <a:xfrm>
              <a:off x="3443438" y="4645757"/>
              <a:ext cx="8511139" cy="646331"/>
            </a:xfrm>
            <a:prstGeom prst="rect">
              <a:avLst/>
            </a:prstGeom>
            <a:solidFill>
              <a:schemeClr val="bg1"/>
            </a:solidFill>
          </p:spPr>
          <p:txBody>
            <a:bodyPr wrap="square">
              <a:spAutoFit/>
            </a:bodyPr>
            <a:lstStyle/>
            <a:p>
              <a:r>
                <a:rPr lang="en-US" dirty="0"/>
                <a:t>04_Cylinder270_penalty\data\Intergration_Points_on_Shell1_Coupling_Surface.vtk</a:t>
              </a:r>
            </a:p>
            <a:p>
              <a:r>
                <a:rPr lang="en-US" dirty="0"/>
                <a:t>04_Cylinder270_penalty\data\Intergration_Points_on_Solid1_Coupling_Surface.vtk</a:t>
              </a:r>
            </a:p>
          </p:txBody>
        </p:sp>
        <p:sp>
          <p:nvSpPr>
            <p:cNvPr id="7" name="TextBox 6">
              <a:extLst>
                <a:ext uri="{FF2B5EF4-FFF2-40B4-BE49-F238E27FC236}">
                  <a16:creationId xmlns:a16="http://schemas.microsoft.com/office/drawing/2014/main" id="{BE94761B-5480-8655-B50F-0308373C1CCC}"/>
                </a:ext>
              </a:extLst>
            </p:cNvPr>
            <p:cNvSpPr txBox="1"/>
            <p:nvPr/>
          </p:nvSpPr>
          <p:spPr>
            <a:xfrm>
              <a:off x="1301642" y="4922756"/>
              <a:ext cx="2298206" cy="369332"/>
            </a:xfrm>
            <a:prstGeom prst="rect">
              <a:avLst/>
            </a:prstGeom>
            <a:noFill/>
          </p:spPr>
          <p:txBody>
            <a:bodyPr wrap="square" rtlCol="0">
              <a:spAutoFit/>
            </a:bodyPr>
            <a:lstStyle/>
            <a:p>
              <a:r>
                <a:rPr lang="en-US" b="1" dirty="0">
                  <a:solidFill>
                    <a:srgbClr val="FF0000"/>
                  </a:solidFill>
                </a:rPr>
                <a:t>Solid Gauss points</a:t>
              </a:r>
            </a:p>
          </p:txBody>
        </p:sp>
        <p:sp>
          <p:nvSpPr>
            <p:cNvPr id="8" name="TextBox 7">
              <a:extLst>
                <a:ext uri="{FF2B5EF4-FFF2-40B4-BE49-F238E27FC236}">
                  <a16:creationId xmlns:a16="http://schemas.microsoft.com/office/drawing/2014/main" id="{475FF269-E22F-E5FE-5B13-1C2AFBAAABA1}"/>
                </a:ext>
              </a:extLst>
            </p:cNvPr>
            <p:cNvSpPr txBox="1"/>
            <p:nvPr/>
          </p:nvSpPr>
          <p:spPr>
            <a:xfrm>
              <a:off x="1301642" y="4684530"/>
              <a:ext cx="2298206" cy="369332"/>
            </a:xfrm>
            <a:prstGeom prst="rect">
              <a:avLst/>
            </a:prstGeom>
            <a:noFill/>
          </p:spPr>
          <p:txBody>
            <a:bodyPr wrap="square" rtlCol="0">
              <a:spAutoFit/>
            </a:bodyPr>
            <a:lstStyle/>
            <a:p>
              <a:r>
                <a:rPr lang="en-US" b="1" dirty="0">
                  <a:solidFill>
                    <a:srgbClr val="ADAB5B"/>
                  </a:solidFill>
                </a:rPr>
                <a:t>Shell Gauss points</a:t>
              </a:r>
            </a:p>
          </p:txBody>
        </p:sp>
      </p:grpSp>
    </p:spTree>
    <p:extLst>
      <p:ext uri="{BB962C8B-B14F-4D97-AF65-F5344CB8AC3E}">
        <p14:creationId xmlns:p14="http://schemas.microsoft.com/office/powerpoint/2010/main" val="14788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56-7827-6A8F-ED1C-C0FFDDA5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F64B-71E9-1A14-7BCB-E59E5F66B515}"/>
              </a:ext>
            </a:extLst>
          </p:cNvPr>
          <p:cNvSpPr>
            <a:spLocks noGrp="1"/>
          </p:cNvSpPr>
          <p:nvPr>
            <p:ph type="title"/>
          </p:nvPr>
        </p:nvSpPr>
        <p:spPr>
          <a:xfrm>
            <a:off x="838200" y="365125"/>
            <a:ext cx="10807700" cy="1325563"/>
          </a:xfrm>
        </p:spPr>
        <p:txBody>
          <a:bodyPr/>
          <a:lstStyle/>
          <a:p>
            <a:r>
              <a:rPr lang="en-US" dirty="0"/>
              <a:t>Load condition</a:t>
            </a:r>
            <a:r>
              <a:rPr lang="el-GR" dirty="0"/>
              <a:t> (</a:t>
            </a:r>
            <a:r>
              <a:rPr lang="en-US" dirty="0">
                <a:solidFill>
                  <a:srgbClr val="FF0000"/>
                </a:solidFill>
              </a:rPr>
              <a:t>Membrane case</a:t>
            </a:r>
            <a:r>
              <a:rPr lang="el-GR"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EFC4-66FA-036C-EB33-9B5301DC3CF6}"/>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m:t>
                              </m:r>
                              <m:r>
                                <a:rPr lang="el-GR" b="0" i="1" smtClean="0">
                                  <a:latin typeface="Cambria Math" panose="02040503050406030204" pitchFamily="18" charset="0"/>
                                </a:rPr>
                                <m:t> </m:t>
                              </m:r>
                              <m:r>
                                <a:rPr lang="en-US" b="0" i="1" smtClean="0">
                                  <a:latin typeface="Cambria Math" panose="02040503050406030204" pitchFamily="18" charset="0"/>
                                </a:rPr>
                                <m:t>0,</m:t>
                              </m:r>
                              <m:r>
                                <a:rPr lang="el-GR" b="0" i="1" smtClean="0">
                                  <a:latin typeface="Cambria Math" panose="02040503050406030204" pitchFamily="18" charset="0"/>
                                </a:rPr>
                                <m:t> 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m:t>
                      </m:r>
                    </m:oMath>
                  </m:oMathPara>
                </a14:m>
                <a:endParaRPr lang="en-US" b="0" dirty="0"/>
              </a:p>
            </p:txBody>
          </p:sp>
        </mc:Choice>
        <mc:Fallback xmlns="">
          <p:sp>
            <p:nvSpPr>
              <p:cNvPr id="10" name="TextBox 9">
                <a:extLst>
                  <a:ext uri="{FF2B5EF4-FFF2-40B4-BE49-F238E27FC236}">
                    <a16:creationId xmlns:a16="http://schemas.microsoft.com/office/drawing/2014/main" id="{7CA4EFC4-66FA-036C-EB33-9B5301DC3CF6}"/>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36D9F-8A74-8129-FD52-536AF301F754}"/>
              </a:ext>
            </a:extLst>
          </p:cNvPr>
          <p:cNvPicPr>
            <a:picLocks noChangeAspect="1"/>
          </p:cNvPicPr>
          <p:nvPr/>
        </p:nvPicPr>
        <p:blipFill>
          <a:blip r:embed="rId3"/>
          <a:stretch>
            <a:fillRect/>
          </a:stretch>
        </p:blipFill>
        <p:spPr>
          <a:xfrm>
            <a:off x="1252309" y="3471332"/>
            <a:ext cx="8877756" cy="3880049"/>
          </a:xfrm>
          <a:prstGeom prst="rect">
            <a:avLst/>
          </a:prstGeom>
        </p:spPr>
      </p:pic>
      <p:sp>
        <p:nvSpPr>
          <p:cNvPr id="23" name="Rectangle 22">
            <a:extLst>
              <a:ext uri="{FF2B5EF4-FFF2-40B4-BE49-F238E27FC236}">
                <a16:creationId xmlns:a16="http://schemas.microsoft.com/office/drawing/2014/main" id="{F5F2B58D-ABEF-5248-B929-1EF1D72024A4}"/>
              </a:ext>
            </a:extLst>
          </p:cNvPr>
          <p:cNvSpPr/>
          <p:nvPr/>
        </p:nvSpPr>
        <p:spPr>
          <a:xfrm>
            <a:off x="1252309" y="41673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D61AF528-9CD7-E401-ACF5-C379A1A0F122}"/>
              </a:ext>
            </a:extLst>
          </p:cNvPr>
          <p:cNvCxnSpPr>
            <a:cxnSpLocks/>
          </p:cNvCxnSpPr>
          <p:nvPr/>
        </p:nvCxnSpPr>
        <p:spPr>
          <a:xfrm flipV="1">
            <a:off x="2220005" y="2806700"/>
            <a:ext cx="2542495" cy="1360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267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C6FF-370F-FCC0-ADA3-61A9C912425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F1372DF-3009-0338-567F-6E137D78DF1A}"/>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pic>
        <p:nvPicPr>
          <p:cNvPr id="4" name="Picture 3">
            <a:extLst>
              <a:ext uri="{FF2B5EF4-FFF2-40B4-BE49-F238E27FC236}">
                <a16:creationId xmlns:a16="http://schemas.microsoft.com/office/drawing/2014/main" id="{E90E2B30-43D0-18B8-0C7E-846137A653D4}"/>
              </a:ext>
            </a:extLst>
          </p:cNvPr>
          <p:cNvPicPr>
            <a:picLocks noChangeAspect="1"/>
          </p:cNvPicPr>
          <p:nvPr/>
        </p:nvPicPr>
        <p:blipFill>
          <a:blip r:embed="rId3"/>
          <a:stretch>
            <a:fillRect/>
          </a:stretch>
        </p:blipFill>
        <p:spPr>
          <a:xfrm>
            <a:off x="1078766" y="1771550"/>
            <a:ext cx="8852355" cy="3899100"/>
          </a:xfrm>
          <a:prstGeom prst="rect">
            <a:avLst/>
          </a:prstGeom>
        </p:spPr>
      </p:pic>
      <p:sp>
        <p:nvSpPr>
          <p:cNvPr id="7" name="Rectangle 6">
            <a:extLst>
              <a:ext uri="{FF2B5EF4-FFF2-40B4-BE49-F238E27FC236}">
                <a16:creationId xmlns:a16="http://schemas.microsoft.com/office/drawing/2014/main" id="{E908E14B-8E7D-61BE-3784-7AE80D232E40}"/>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26AF5F-5133-D072-3370-8A09C87E9C66}"/>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679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6C0-FBAA-4896-FF28-B27F4A0B6FB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B45BF7A-7464-B93F-1C69-E0015D531BCC}"/>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sp>
        <p:nvSpPr>
          <p:cNvPr id="7" name="Rectangle 6">
            <a:extLst>
              <a:ext uri="{FF2B5EF4-FFF2-40B4-BE49-F238E27FC236}">
                <a16:creationId xmlns:a16="http://schemas.microsoft.com/office/drawing/2014/main" id="{8E75B6ED-35AD-FBB1-1BE9-D727EAB15391}"/>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7A1A218-2A04-7DC2-506B-8AD234CC8210}"/>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1D9B5D-EDBA-9B0C-8F86-52ADF617BD22}"/>
              </a:ext>
            </a:extLst>
          </p:cNvPr>
          <p:cNvPicPr>
            <a:picLocks noChangeAspect="1"/>
          </p:cNvPicPr>
          <p:nvPr/>
        </p:nvPicPr>
        <p:blipFill>
          <a:blip r:embed="rId3"/>
          <a:stretch>
            <a:fillRect/>
          </a:stretch>
        </p:blipFill>
        <p:spPr>
          <a:xfrm>
            <a:off x="1530115" y="1282411"/>
            <a:ext cx="9131769" cy="5613689"/>
          </a:xfrm>
          <a:prstGeom prst="rect">
            <a:avLst/>
          </a:prstGeom>
        </p:spPr>
      </p:pic>
      <p:sp>
        <p:nvSpPr>
          <p:cNvPr id="2" name="Rectangle 1">
            <a:extLst>
              <a:ext uri="{FF2B5EF4-FFF2-40B4-BE49-F238E27FC236}">
                <a16:creationId xmlns:a16="http://schemas.microsoft.com/office/drawing/2014/main" id="{0962C700-BE6C-9E76-D3E2-CB1679D7B250}"/>
              </a:ext>
            </a:extLst>
          </p:cNvPr>
          <p:cNvSpPr/>
          <p:nvPr/>
        </p:nvSpPr>
        <p:spPr>
          <a:xfrm>
            <a:off x="9674001" y="4788756"/>
            <a:ext cx="1054327" cy="2196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394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BA36-33FE-D426-9207-6608C374A56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0E3CB54-38F1-1A3B-F0B9-E869FDC93660}"/>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8" name="Picture 7">
            <a:extLst>
              <a:ext uri="{FF2B5EF4-FFF2-40B4-BE49-F238E27FC236}">
                <a16:creationId xmlns:a16="http://schemas.microsoft.com/office/drawing/2014/main" id="{085F0E51-9F5C-8763-0D95-3EB6ABB1CFA9}"/>
              </a:ext>
            </a:extLst>
          </p:cNvPr>
          <p:cNvPicPr>
            <a:picLocks noChangeAspect="1"/>
          </p:cNvPicPr>
          <p:nvPr/>
        </p:nvPicPr>
        <p:blipFill>
          <a:blip r:embed="rId3"/>
          <a:stretch>
            <a:fillRect/>
          </a:stretch>
        </p:blipFill>
        <p:spPr>
          <a:xfrm>
            <a:off x="1282473" y="2066826"/>
            <a:ext cx="8814253" cy="3841947"/>
          </a:xfrm>
          <a:prstGeom prst="rect">
            <a:avLst/>
          </a:prstGeom>
        </p:spPr>
      </p:pic>
      <p:sp>
        <p:nvSpPr>
          <p:cNvPr id="9" name="Rectangle 8">
            <a:extLst>
              <a:ext uri="{FF2B5EF4-FFF2-40B4-BE49-F238E27FC236}">
                <a16:creationId xmlns:a16="http://schemas.microsoft.com/office/drawing/2014/main" id="{B147BDD5-CBCA-821C-B9D6-257F031E8D3E}"/>
              </a:ext>
            </a:extLst>
          </p:cNvPr>
          <p:cNvSpPr/>
          <p:nvPr/>
        </p:nvSpPr>
        <p:spPr>
          <a:xfrm>
            <a:off x="1282473" y="2998913"/>
            <a:ext cx="1054327" cy="3411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136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BE10-AC03-D61D-E0F4-4BF5A097A97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58D2002-5A05-5F99-8CE2-DFF3CC5CF8A8}"/>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10" name="Picture 9">
            <a:extLst>
              <a:ext uri="{FF2B5EF4-FFF2-40B4-BE49-F238E27FC236}">
                <a16:creationId xmlns:a16="http://schemas.microsoft.com/office/drawing/2014/main" id="{2CA23B23-5060-C88D-A9AF-68D09F70EBA7}"/>
              </a:ext>
            </a:extLst>
          </p:cNvPr>
          <p:cNvPicPr>
            <a:picLocks noChangeAspect="1"/>
          </p:cNvPicPr>
          <p:nvPr/>
        </p:nvPicPr>
        <p:blipFill>
          <a:blip r:embed="rId3"/>
          <a:stretch>
            <a:fillRect/>
          </a:stretch>
        </p:blipFill>
        <p:spPr>
          <a:xfrm>
            <a:off x="1983806" y="1472184"/>
            <a:ext cx="7455422" cy="5385816"/>
          </a:xfrm>
          <a:prstGeom prst="rect">
            <a:avLst/>
          </a:prstGeom>
        </p:spPr>
      </p:pic>
      <p:sp>
        <p:nvSpPr>
          <p:cNvPr id="2" name="Rectangle 1">
            <a:extLst>
              <a:ext uri="{FF2B5EF4-FFF2-40B4-BE49-F238E27FC236}">
                <a16:creationId xmlns:a16="http://schemas.microsoft.com/office/drawing/2014/main" id="{970F3882-5ECB-0896-9B42-77621F91521F}"/>
              </a:ext>
            </a:extLst>
          </p:cNvPr>
          <p:cNvSpPr/>
          <p:nvPr/>
        </p:nvSpPr>
        <p:spPr>
          <a:xfrm>
            <a:off x="8267473" y="4762501"/>
            <a:ext cx="1486127" cy="2095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723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4C92-796E-EDFC-E949-6A0B813E9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266E-0F12-3CE6-3B87-C5A1C2EA6E6C}"/>
              </a:ext>
            </a:extLst>
          </p:cNvPr>
          <p:cNvSpPr>
            <a:spLocks noGrp="1"/>
          </p:cNvSpPr>
          <p:nvPr>
            <p:ph type="title"/>
          </p:nvPr>
        </p:nvSpPr>
        <p:spPr>
          <a:xfrm>
            <a:off x="838199" y="365125"/>
            <a:ext cx="9849079" cy="1325563"/>
          </a:xfrm>
        </p:spPr>
        <p:txBody>
          <a:bodyPr/>
          <a:lstStyle/>
          <a:p>
            <a:r>
              <a:rPr lang="en-US" dirty="0"/>
              <a:t>Load condition (Complex load)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8DADDF-BE5B-93BF-AD31-FDED4283C391}"/>
                  </a:ext>
                </a:extLst>
              </p:cNvPr>
              <p:cNvSpPr txBox="1"/>
              <p:nvPr/>
            </p:nvSpPr>
            <p:spPr>
              <a:xfrm>
                <a:off x="838200" y="1946931"/>
                <a:ext cx="8388489" cy="114909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,0,</m:t>
                              </m:r>
                              <m:r>
                                <a:rPr lang="el-GR" b="0" i="1" smtClean="0">
                                  <a:latin typeface="Cambria Math" panose="02040503050406030204" pitchFamily="18" charset="0"/>
                                </a:rPr>
                                <m:t>4.2412</m:t>
                              </m:r>
                            </m:e>
                          </m:d>
                          <m:r>
                            <a:rPr lang="en-US" b="0" i="1" smtClean="0">
                              <a:latin typeface="Cambria Math" panose="02040503050406030204" pitchFamily="18" charset="0"/>
                            </a:rPr>
                            <m:t> </m:t>
                          </m:r>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=[0.2,0,0.1]</m:t>
                      </m:r>
                    </m:oMath>
                  </m:oMathPara>
                </a14:m>
                <a:endParaRPr lang="en-US" b="0" dirty="0"/>
              </a:p>
            </p:txBody>
          </p:sp>
        </mc:Choice>
        <mc:Fallback xmlns="">
          <p:sp>
            <p:nvSpPr>
              <p:cNvPr id="10" name="TextBox 9">
                <a:extLst>
                  <a:ext uri="{FF2B5EF4-FFF2-40B4-BE49-F238E27FC236}">
                    <a16:creationId xmlns:a16="http://schemas.microsoft.com/office/drawing/2014/main" id="{838DADDF-BE5B-93BF-AD31-FDED4283C391}"/>
                  </a:ext>
                </a:extLst>
              </p:cNvPr>
              <p:cNvSpPr txBox="1">
                <a:spLocks noRot="1" noChangeAspect="1" noMove="1" noResize="1" noEditPoints="1" noAdjustHandles="1" noChangeArrowheads="1" noChangeShapeType="1" noTextEdit="1"/>
              </p:cNvSpPr>
              <p:nvPr/>
            </p:nvSpPr>
            <p:spPr>
              <a:xfrm>
                <a:off x="838200" y="1946931"/>
                <a:ext cx="8388489" cy="1149097"/>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6634F7C-3F5A-ABA4-08C3-A9C906642B9D}"/>
              </a:ext>
            </a:extLst>
          </p:cNvPr>
          <p:cNvPicPr>
            <a:picLocks noChangeAspect="1"/>
          </p:cNvPicPr>
          <p:nvPr/>
        </p:nvPicPr>
        <p:blipFill>
          <a:blip r:embed="rId3"/>
          <a:stretch>
            <a:fillRect/>
          </a:stretch>
        </p:blipFill>
        <p:spPr>
          <a:xfrm>
            <a:off x="1758720" y="3429000"/>
            <a:ext cx="8928559" cy="3848298"/>
          </a:xfrm>
          <a:prstGeom prst="rect">
            <a:avLst/>
          </a:prstGeom>
        </p:spPr>
      </p:pic>
      <p:sp>
        <p:nvSpPr>
          <p:cNvPr id="9" name="Rectangle 8">
            <a:extLst>
              <a:ext uri="{FF2B5EF4-FFF2-40B4-BE49-F238E27FC236}">
                <a16:creationId xmlns:a16="http://schemas.microsoft.com/office/drawing/2014/main" id="{E1D0D6F1-0F4C-7450-56D0-E993B2087D69}"/>
              </a:ext>
            </a:extLst>
          </p:cNvPr>
          <p:cNvSpPr/>
          <p:nvPr/>
        </p:nvSpPr>
        <p:spPr>
          <a:xfrm>
            <a:off x="1758720" y="42308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164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9D596F-1816-B156-6C87-4C29611A474E}"/>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6" name="Picture 5">
            <a:extLst>
              <a:ext uri="{FF2B5EF4-FFF2-40B4-BE49-F238E27FC236}">
                <a16:creationId xmlns:a16="http://schemas.microsoft.com/office/drawing/2014/main" id="{3F73C7B1-335A-B96F-0273-5C43699F378E}"/>
              </a:ext>
            </a:extLst>
          </p:cNvPr>
          <p:cNvPicPr>
            <a:picLocks noChangeAspect="1"/>
          </p:cNvPicPr>
          <p:nvPr/>
        </p:nvPicPr>
        <p:blipFill>
          <a:blip r:embed="rId2"/>
          <a:stretch>
            <a:fillRect/>
          </a:stretch>
        </p:blipFill>
        <p:spPr>
          <a:xfrm>
            <a:off x="690909" y="1266714"/>
            <a:ext cx="10819869" cy="5362686"/>
          </a:xfrm>
          <a:prstGeom prst="rect">
            <a:avLst/>
          </a:prstGeom>
        </p:spPr>
      </p:pic>
    </p:spTree>
    <p:extLst>
      <p:ext uri="{BB962C8B-B14F-4D97-AF65-F5344CB8AC3E}">
        <p14:creationId xmlns:p14="http://schemas.microsoft.com/office/powerpoint/2010/main" val="2150030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95AA-E5C9-BC8E-B652-7DE58526E6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096B1A-193F-C25A-4E18-25DDC764B3A9}"/>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AD5AF8CE-F7EB-6E07-4DD6-3070DCA2324C}"/>
              </a:ext>
            </a:extLst>
          </p:cNvPr>
          <p:cNvPicPr>
            <a:picLocks noChangeAspect="1"/>
          </p:cNvPicPr>
          <p:nvPr/>
        </p:nvPicPr>
        <p:blipFill>
          <a:blip r:embed="rId2"/>
          <a:stretch>
            <a:fillRect/>
          </a:stretch>
        </p:blipFill>
        <p:spPr>
          <a:xfrm>
            <a:off x="507609" y="1339566"/>
            <a:ext cx="9849356" cy="5518434"/>
          </a:xfrm>
          <a:prstGeom prst="rect">
            <a:avLst/>
          </a:prstGeom>
        </p:spPr>
      </p:pic>
    </p:spTree>
    <p:extLst>
      <p:ext uri="{BB962C8B-B14F-4D97-AF65-F5344CB8AC3E}">
        <p14:creationId xmlns:p14="http://schemas.microsoft.com/office/powerpoint/2010/main" val="3557527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AE88-71DE-2069-6846-F012D8DCF8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3833DA0-7D5A-A634-FB43-1A5E834D0DE3}"/>
              </a:ext>
            </a:extLst>
          </p:cNvPr>
          <p:cNvSpPr>
            <a:spLocks noGrp="1"/>
          </p:cNvSpPr>
          <p:nvPr>
            <p:ph type="title"/>
          </p:nvPr>
        </p:nvSpPr>
        <p:spPr>
          <a:xfrm>
            <a:off x="838200" y="365125"/>
            <a:ext cx="10515600" cy="1325563"/>
          </a:xfrm>
        </p:spPr>
        <p:txBody>
          <a:bodyPr>
            <a:normAutofit/>
          </a:bodyPr>
          <a:lstStyle/>
          <a:p>
            <a:r>
              <a:rPr lang="en-US" dirty="0"/>
              <a:t>Cylinder270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D78D3E6-20CE-E21B-968A-3672CE382139}"/>
              </a:ext>
            </a:extLst>
          </p:cNvPr>
          <p:cNvPicPr>
            <a:picLocks noChangeAspect="1"/>
          </p:cNvPicPr>
          <p:nvPr/>
        </p:nvPicPr>
        <p:blipFill>
          <a:blip r:embed="rId2"/>
          <a:stretch>
            <a:fillRect/>
          </a:stretch>
        </p:blipFill>
        <p:spPr>
          <a:xfrm>
            <a:off x="1136235" y="1400609"/>
            <a:ext cx="8953970" cy="5453447"/>
          </a:xfrm>
          <a:prstGeom prst="rect">
            <a:avLst/>
          </a:prstGeom>
        </p:spPr>
      </p:pic>
      <p:sp>
        <p:nvSpPr>
          <p:cNvPr id="5" name="Oval 4">
            <a:extLst>
              <a:ext uri="{FF2B5EF4-FFF2-40B4-BE49-F238E27FC236}">
                <a16:creationId xmlns:a16="http://schemas.microsoft.com/office/drawing/2014/main" id="{3C3AF7FA-E7EF-EB99-9F51-FA8F8D00DD47}"/>
              </a:ext>
            </a:extLst>
          </p:cNvPr>
          <p:cNvSpPr/>
          <p:nvPr/>
        </p:nvSpPr>
        <p:spPr>
          <a:xfrm>
            <a:off x="6257206" y="5756745"/>
            <a:ext cx="174929" cy="182880"/>
          </a:xfrm>
          <a:prstGeom prst="ellipse">
            <a:avLst/>
          </a:prstGeom>
          <a:noFill/>
          <a:ln>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2518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1B4C-A1C5-F256-346D-90D50382156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4767A00-C2C7-E9F7-DCE5-2852F4707539}"/>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7" name="Picture 6">
            <a:extLst>
              <a:ext uri="{FF2B5EF4-FFF2-40B4-BE49-F238E27FC236}">
                <a16:creationId xmlns:a16="http://schemas.microsoft.com/office/drawing/2014/main" id="{F14899A9-681D-6409-72B9-FF12652E7983}"/>
              </a:ext>
            </a:extLst>
          </p:cNvPr>
          <p:cNvPicPr>
            <a:picLocks noChangeAspect="1"/>
          </p:cNvPicPr>
          <p:nvPr/>
        </p:nvPicPr>
        <p:blipFill>
          <a:blip r:embed="rId2"/>
          <a:stretch>
            <a:fillRect/>
          </a:stretch>
        </p:blipFill>
        <p:spPr>
          <a:xfrm>
            <a:off x="647724" y="1349514"/>
            <a:ext cx="10992587" cy="5496294"/>
          </a:xfrm>
          <a:prstGeom prst="rect">
            <a:avLst/>
          </a:prstGeom>
        </p:spPr>
      </p:pic>
    </p:spTree>
    <p:extLst>
      <p:ext uri="{BB962C8B-B14F-4D97-AF65-F5344CB8AC3E}">
        <p14:creationId xmlns:p14="http://schemas.microsoft.com/office/powerpoint/2010/main" val="313013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8FE3-936D-03DA-7D21-46F2066291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024232-D61A-293F-E286-0632DCE95E76}"/>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7F4A3FF6-2E0D-C1FC-C5E5-EC7A3332B440}"/>
              </a:ext>
            </a:extLst>
          </p:cNvPr>
          <p:cNvPicPr>
            <a:picLocks noChangeAspect="1"/>
          </p:cNvPicPr>
          <p:nvPr/>
        </p:nvPicPr>
        <p:blipFill>
          <a:blip r:embed="rId2"/>
          <a:stretch>
            <a:fillRect/>
          </a:stretch>
        </p:blipFill>
        <p:spPr>
          <a:xfrm>
            <a:off x="838200" y="1261416"/>
            <a:ext cx="10803467" cy="6155383"/>
          </a:xfrm>
          <a:prstGeom prst="rect">
            <a:avLst/>
          </a:prstGeom>
        </p:spPr>
      </p:pic>
    </p:spTree>
    <p:extLst>
      <p:ext uri="{BB962C8B-B14F-4D97-AF65-F5344CB8AC3E}">
        <p14:creationId xmlns:p14="http://schemas.microsoft.com/office/powerpoint/2010/main" val="3251881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D9FF4-E51D-0AB5-CC32-F58FB1CA0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34A9295-674D-E1B6-1149-168BA7F96B79}"/>
              </a:ext>
            </a:extLst>
          </p:cNvPr>
          <p:cNvSpPr>
            <a:spLocks noGrp="1"/>
          </p:cNvSpPr>
          <p:nvPr>
            <p:ph type="title"/>
          </p:nvPr>
        </p:nvSpPr>
        <p:spPr>
          <a:xfrm>
            <a:off x="838200" y="365125"/>
            <a:ext cx="10515600" cy="1325563"/>
          </a:xfrm>
        </p:spPr>
        <p:txBody>
          <a:bodyPr>
            <a:normAutofit/>
          </a:bodyPr>
          <a:lstStyle/>
          <a:p>
            <a:r>
              <a:rPr lang="en-US" dirty="0"/>
              <a:t>Cylinder270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B61FBFB8-7EE9-C146-BEA2-718EDD97B0E7}"/>
              </a:ext>
            </a:extLst>
          </p:cNvPr>
          <p:cNvPicPr>
            <a:picLocks noChangeAspect="1"/>
          </p:cNvPicPr>
          <p:nvPr/>
        </p:nvPicPr>
        <p:blipFill>
          <a:blip r:embed="rId2"/>
          <a:stretch>
            <a:fillRect/>
          </a:stretch>
        </p:blipFill>
        <p:spPr>
          <a:xfrm>
            <a:off x="965341" y="1402811"/>
            <a:ext cx="9328629" cy="5537485"/>
          </a:xfrm>
          <a:prstGeom prst="rect">
            <a:avLst/>
          </a:prstGeom>
        </p:spPr>
      </p:pic>
    </p:spTree>
    <p:extLst>
      <p:ext uri="{BB962C8B-B14F-4D97-AF65-F5344CB8AC3E}">
        <p14:creationId xmlns:p14="http://schemas.microsoft.com/office/powerpoint/2010/main" val="3606372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F4A5F5-6178-323A-3E32-960EE24F956F}"/>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7" name="Picture 6">
            <a:extLst>
              <a:ext uri="{FF2B5EF4-FFF2-40B4-BE49-F238E27FC236}">
                <a16:creationId xmlns:a16="http://schemas.microsoft.com/office/drawing/2014/main" id="{FE697A1D-628F-673C-3F60-EE2F9099D0DF}"/>
              </a:ext>
            </a:extLst>
          </p:cNvPr>
          <p:cNvPicPr>
            <a:picLocks noChangeAspect="1"/>
          </p:cNvPicPr>
          <p:nvPr/>
        </p:nvPicPr>
        <p:blipFill>
          <a:blip r:embed="rId2"/>
          <a:stretch>
            <a:fillRect/>
          </a:stretch>
        </p:blipFill>
        <p:spPr>
          <a:xfrm>
            <a:off x="720114" y="1365579"/>
            <a:ext cx="10953726" cy="5492421"/>
          </a:xfrm>
          <a:prstGeom prst="rect">
            <a:avLst/>
          </a:prstGeom>
        </p:spPr>
      </p:pic>
    </p:spTree>
    <p:extLst>
      <p:ext uri="{BB962C8B-B14F-4D97-AF65-F5344CB8AC3E}">
        <p14:creationId xmlns:p14="http://schemas.microsoft.com/office/powerpoint/2010/main" val="4140221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CC78-9D36-B1C1-E347-FB70A78F7B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DF73EC-9290-A474-0843-9F65AA39D664}"/>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5" name="Picture 4">
            <a:extLst>
              <a:ext uri="{FF2B5EF4-FFF2-40B4-BE49-F238E27FC236}">
                <a16:creationId xmlns:a16="http://schemas.microsoft.com/office/drawing/2014/main" id="{BB1BF8B8-631C-DE18-1090-C05EC68AC1EE}"/>
              </a:ext>
            </a:extLst>
          </p:cNvPr>
          <p:cNvPicPr>
            <a:picLocks noChangeAspect="1"/>
          </p:cNvPicPr>
          <p:nvPr/>
        </p:nvPicPr>
        <p:blipFill>
          <a:blip r:embed="rId2"/>
          <a:stretch>
            <a:fillRect/>
          </a:stretch>
        </p:blipFill>
        <p:spPr>
          <a:xfrm>
            <a:off x="838200" y="1425512"/>
            <a:ext cx="9906509" cy="5696243"/>
          </a:xfrm>
          <a:prstGeom prst="rect">
            <a:avLst/>
          </a:prstGeom>
        </p:spPr>
      </p:pic>
    </p:spTree>
    <p:extLst>
      <p:ext uri="{BB962C8B-B14F-4D97-AF65-F5344CB8AC3E}">
        <p14:creationId xmlns:p14="http://schemas.microsoft.com/office/powerpoint/2010/main" val="19011628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6EFFC-B713-CE73-30A3-5D92891518A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6E398D-C094-CCA1-5062-84666DE7050B}"/>
              </a:ext>
            </a:extLst>
          </p:cNvPr>
          <p:cNvSpPr>
            <a:spLocks noGrp="1"/>
          </p:cNvSpPr>
          <p:nvPr>
            <p:ph type="title"/>
          </p:nvPr>
        </p:nvSpPr>
        <p:spPr>
          <a:xfrm>
            <a:off x="838200" y="365125"/>
            <a:ext cx="10515600" cy="1325563"/>
          </a:xfrm>
        </p:spPr>
        <p:txBody>
          <a:bodyPr>
            <a:normAutofit/>
          </a:bodyPr>
          <a:lstStyle/>
          <a:p>
            <a:r>
              <a:rPr lang="en-US" dirty="0"/>
              <a:t>Cylinder270 (Displacement Z) -- </a:t>
            </a:r>
            <a:r>
              <a:rPr lang="en-US" dirty="0">
                <a:solidFill>
                  <a:srgbClr val="FF0000"/>
                </a:solidFill>
              </a:rPr>
              <a:t>Corrected</a:t>
            </a:r>
          </a:p>
        </p:txBody>
      </p:sp>
      <p:pic>
        <p:nvPicPr>
          <p:cNvPr id="4" name="Picture 3">
            <a:extLst>
              <a:ext uri="{FF2B5EF4-FFF2-40B4-BE49-F238E27FC236}">
                <a16:creationId xmlns:a16="http://schemas.microsoft.com/office/drawing/2014/main" id="{975BE274-6062-E42D-DDF9-9FFC6C3BD8E2}"/>
              </a:ext>
            </a:extLst>
          </p:cNvPr>
          <p:cNvPicPr>
            <a:picLocks noChangeAspect="1"/>
          </p:cNvPicPr>
          <p:nvPr/>
        </p:nvPicPr>
        <p:blipFill>
          <a:blip r:embed="rId2"/>
          <a:stretch>
            <a:fillRect/>
          </a:stretch>
        </p:blipFill>
        <p:spPr>
          <a:xfrm>
            <a:off x="1258824" y="1282554"/>
            <a:ext cx="9055608" cy="5491232"/>
          </a:xfrm>
          <a:prstGeom prst="rect">
            <a:avLst/>
          </a:prstGeom>
        </p:spPr>
      </p:pic>
    </p:spTree>
    <p:extLst>
      <p:ext uri="{BB962C8B-B14F-4D97-AF65-F5344CB8AC3E}">
        <p14:creationId xmlns:p14="http://schemas.microsoft.com/office/powerpoint/2010/main" val="3072530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D48-CDEB-7E76-FFC6-973759C009D8}"/>
              </a:ext>
            </a:extLst>
          </p:cNvPr>
          <p:cNvSpPr>
            <a:spLocks noGrp="1"/>
          </p:cNvSpPr>
          <p:nvPr>
            <p:ph type="title"/>
          </p:nvPr>
        </p:nvSpPr>
        <p:spPr>
          <a:xfrm>
            <a:off x="838200" y="134118"/>
            <a:ext cx="10515600" cy="1325563"/>
          </a:xfrm>
        </p:spPr>
        <p:txBody>
          <a:bodyPr/>
          <a:lstStyle/>
          <a:p>
            <a:r>
              <a:rPr lang="en-US" dirty="0"/>
              <a:t>Cylinder270 Von Mises Stress </a:t>
            </a:r>
          </a:p>
        </p:txBody>
      </p:sp>
      <p:pic>
        <p:nvPicPr>
          <p:cNvPr id="5" name="Picture 4">
            <a:extLst>
              <a:ext uri="{FF2B5EF4-FFF2-40B4-BE49-F238E27FC236}">
                <a16:creationId xmlns:a16="http://schemas.microsoft.com/office/drawing/2014/main" id="{54FB204D-0728-ABAC-E190-0955B1C0B579}"/>
              </a:ext>
            </a:extLst>
          </p:cNvPr>
          <p:cNvPicPr>
            <a:picLocks noChangeAspect="1"/>
          </p:cNvPicPr>
          <p:nvPr/>
        </p:nvPicPr>
        <p:blipFill>
          <a:blip r:embed="rId2"/>
          <a:stretch>
            <a:fillRect/>
          </a:stretch>
        </p:blipFill>
        <p:spPr>
          <a:xfrm>
            <a:off x="645313" y="1072782"/>
            <a:ext cx="10584190" cy="5273154"/>
          </a:xfrm>
          <a:prstGeom prst="rect">
            <a:avLst/>
          </a:prstGeom>
        </p:spPr>
      </p:pic>
    </p:spTree>
    <p:extLst>
      <p:ext uri="{BB962C8B-B14F-4D97-AF65-F5344CB8AC3E}">
        <p14:creationId xmlns:p14="http://schemas.microsoft.com/office/powerpoint/2010/main" val="1906748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A727-8706-62C8-0B90-50CB79D37F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F964100-15C8-1820-F1ED-1E651077C684}"/>
              </a:ext>
            </a:extLst>
          </p:cNvPr>
          <p:cNvPicPr>
            <a:picLocks noChangeAspect="1"/>
          </p:cNvPicPr>
          <p:nvPr/>
        </p:nvPicPr>
        <p:blipFill>
          <a:blip r:embed="rId2"/>
          <a:stretch>
            <a:fillRect/>
          </a:stretch>
        </p:blipFill>
        <p:spPr>
          <a:xfrm>
            <a:off x="1994759" y="1459681"/>
            <a:ext cx="7352441" cy="5158226"/>
          </a:xfrm>
          <a:prstGeom prst="rect">
            <a:avLst/>
          </a:prstGeom>
        </p:spPr>
      </p:pic>
      <p:sp>
        <p:nvSpPr>
          <p:cNvPr id="5" name="Title 1">
            <a:extLst>
              <a:ext uri="{FF2B5EF4-FFF2-40B4-BE49-F238E27FC236}">
                <a16:creationId xmlns:a16="http://schemas.microsoft.com/office/drawing/2014/main" id="{480CAD55-D75F-CCFD-B7AA-F1CE593CB073}"/>
              </a:ext>
            </a:extLst>
          </p:cNvPr>
          <p:cNvSpPr txBox="1">
            <a:spLocks/>
          </p:cNvSpPr>
          <p:nvPr/>
        </p:nvSpPr>
        <p:spPr>
          <a:xfrm>
            <a:off x="963168" y="240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Cylinder270 Von Mises Stress</a:t>
            </a:r>
            <a:endParaRPr lang="en-US" dirty="0">
              <a:solidFill>
                <a:srgbClr val="FF0000"/>
              </a:solidFill>
            </a:endParaRPr>
          </a:p>
        </p:txBody>
      </p:sp>
    </p:spTree>
    <p:extLst>
      <p:ext uri="{BB962C8B-B14F-4D97-AF65-F5344CB8AC3E}">
        <p14:creationId xmlns:p14="http://schemas.microsoft.com/office/powerpoint/2010/main" val="3006836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D7D0-6A6B-08B7-11D3-F9FBE98AAC3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7350A1-584A-7A71-1DD5-84E145EBF634}"/>
              </a:ext>
            </a:extLst>
          </p:cNvPr>
          <p:cNvSpPr>
            <a:spLocks noGrp="1"/>
          </p:cNvSpPr>
          <p:nvPr>
            <p:ph type="title"/>
          </p:nvPr>
        </p:nvSpPr>
        <p:spPr>
          <a:xfrm>
            <a:off x="838200" y="365125"/>
            <a:ext cx="10515600" cy="1325563"/>
          </a:xfrm>
        </p:spPr>
        <p:txBody>
          <a:bodyPr>
            <a:normAutofit/>
          </a:bodyPr>
          <a:lstStyle/>
          <a:p>
            <a:r>
              <a:rPr lang="en-US" dirty="0"/>
              <a:t>Cylinder270 (Von Mises Stress) -- </a:t>
            </a:r>
            <a:r>
              <a:rPr lang="en-US" dirty="0">
                <a:solidFill>
                  <a:srgbClr val="FF0000"/>
                </a:solidFill>
              </a:rPr>
              <a:t>Corrected</a:t>
            </a:r>
          </a:p>
        </p:txBody>
      </p:sp>
      <p:pic>
        <p:nvPicPr>
          <p:cNvPr id="5" name="Picture 4">
            <a:extLst>
              <a:ext uri="{FF2B5EF4-FFF2-40B4-BE49-F238E27FC236}">
                <a16:creationId xmlns:a16="http://schemas.microsoft.com/office/drawing/2014/main" id="{379BBA8B-9445-3335-D969-58F0D9FC8465}"/>
              </a:ext>
            </a:extLst>
          </p:cNvPr>
          <p:cNvPicPr>
            <a:picLocks noChangeAspect="1"/>
          </p:cNvPicPr>
          <p:nvPr/>
        </p:nvPicPr>
        <p:blipFill>
          <a:blip r:embed="rId2"/>
          <a:stretch>
            <a:fillRect/>
          </a:stretch>
        </p:blipFill>
        <p:spPr>
          <a:xfrm>
            <a:off x="1128284" y="1388221"/>
            <a:ext cx="9258776" cy="5562886"/>
          </a:xfrm>
          <a:prstGeom prst="rect">
            <a:avLst/>
          </a:prstGeom>
        </p:spPr>
      </p:pic>
    </p:spTree>
    <p:extLst>
      <p:ext uri="{BB962C8B-B14F-4D97-AF65-F5344CB8AC3E}">
        <p14:creationId xmlns:p14="http://schemas.microsoft.com/office/powerpoint/2010/main" val="2423994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AF61-D5B2-B158-E993-443BFDD31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BDA4A-A473-A805-A2DA-9AE74A3AAE14}"/>
              </a:ext>
            </a:extLst>
          </p:cNvPr>
          <p:cNvSpPr>
            <a:spLocks noGrp="1"/>
          </p:cNvSpPr>
          <p:nvPr>
            <p:ph type="title"/>
          </p:nvPr>
        </p:nvSpPr>
        <p:spPr/>
        <p:txBody>
          <a:bodyPr/>
          <a:lstStyle/>
          <a:p>
            <a:r>
              <a:rPr lang="en-US" dirty="0"/>
              <a:t>Cuboid Cut Diagonally</a:t>
            </a:r>
          </a:p>
        </p:txBody>
      </p:sp>
      <p:pic>
        <p:nvPicPr>
          <p:cNvPr id="7" name="Picture 6">
            <a:extLst>
              <a:ext uri="{FF2B5EF4-FFF2-40B4-BE49-F238E27FC236}">
                <a16:creationId xmlns:a16="http://schemas.microsoft.com/office/drawing/2014/main" id="{709DE013-09E4-1A09-7EA2-B47AE62E2D9A}"/>
              </a:ext>
            </a:extLst>
          </p:cNvPr>
          <p:cNvPicPr>
            <a:picLocks noChangeAspect="1"/>
          </p:cNvPicPr>
          <p:nvPr/>
        </p:nvPicPr>
        <p:blipFill>
          <a:blip r:embed="rId2"/>
          <a:stretch>
            <a:fillRect/>
          </a:stretch>
        </p:blipFill>
        <p:spPr>
          <a:xfrm>
            <a:off x="1679390" y="1810714"/>
            <a:ext cx="7207620" cy="3676839"/>
          </a:xfrm>
          <a:prstGeom prst="rect">
            <a:avLst/>
          </a:prstGeom>
        </p:spPr>
      </p:pic>
    </p:spTree>
    <p:extLst>
      <p:ext uri="{BB962C8B-B14F-4D97-AF65-F5344CB8AC3E}">
        <p14:creationId xmlns:p14="http://schemas.microsoft.com/office/powerpoint/2010/main" val="2406876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9247-33AD-DAB8-D906-5D42A5765207}"/>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59775A41-A410-5733-CC15-8273B89AA6F7}"/>
              </a:ext>
            </a:extLst>
          </p:cNvPr>
          <p:cNvSpPr/>
          <p:nvPr/>
        </p:nvSpPr>
        <p:spPr>
          <a:xfrm>
            <a:off x="2464904" y="2456953"/>
            <a:ext cx="6170213" cy="23535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166F5C2-DD9F-032E-7C38-7A918F3825FF}"/>
              </a:ext>
            </a:extLst>
          </p:cNvPr>
          <p:cNvCxnSpPr>
            <a:cxnSpLocks/>
          </p:cNvCxnSpPr>
          <p:nvPr/>
        </p:nvCxnSpPr>
        <p:spPr>
          <a:xfrm flipV="1">
            <a:off x="6096000" y="2043485"/>
            <a:ext cx="1036320" cy="3164619"/>
          </a:xfrm>
          <a:prstGeom prst="line">
            <a:avLst/>
          </a:prstGeom>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id="{B2F7C5C9-B274-36BE-82EC-1971CBE48DD7}"/>
              </a:ext>
            </a:extLst>
          </p:cNvPr>
          <p:cNvSpPr/>
          <p:nvPr/>
        </p:nvSpPr>
        <p:spPr>
          <a:xfrm>
            <a:off x="1298511" y="4908303"/>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cxnSp>
        <p:nvCxnSpPr>
          <p:cNvPr id="10" name="Straight Connector 9">
            <a:extLst>
              <a:ext uri="{FF2B5EF4-FFF2-40B4-BE49-F238E27FC236}">
                <a16:creationId xmlns:a16="http://schemas.microsoft.com/office/drawing/2014/main" id="{4F0EB833-1A36-A5D9-C964-4F8842B5224F}"/>
              </a:ext>
            </a:extLst>
          </p:cNvPr>
          <p:cNvCxnSpPr>
            <a:cxnSpLocks/>
            <a:endCxn id="9" idx="3"/>
          </p:cNvCxnSpPr>
          <p:nvPr/>
        </p:nvCxnSpPr>
        <p:spPr>
          <a:xfrm flipH="1">
            <a:off x="2038740" y="4810539"/>
            <a:ext cx="426164" cy="282821"/>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6E14F59E-C695-4A1D-8E90-05FF9C24A58A}"/>
              </a:ext>
            </a:extLst>
          </p:cNvPr>
          <p:cNvSpPr/>
          <p:nvPr/>
        </p:nvSpPr>
        <p:spPr>
          <a:xfrm>
            <a:off x="9356981" y="214257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28,20</a:t>
            </a:r>
          </a:p>
        </p:txBody>
      </p:sp>
      <p:cxnSp>
        <p:nvCxnSpPr>
          <p:cNvPr id="14" name="Straight Connector 13">
            <a:extLst>
              <a:ext uri="{FF2B5EF4-FFF2-40B4-BE49-F238E27FC236}">
                <a16:creationId xmlns:a16="http://schemas.microsoft.com/office/drawing/2014/main" id="{02C20F7F-69C4-524B-4520-17CD71707E0D}"/>
              </a:ext>
            </a:extLst>
          </p:cNvPr>
          <p:cNvCxnSpPr>
            <a:cxnSpLocks/>
          </p:cNvCxnSpPr>
          <p:nvPr/>
        </p:nvCxnSpPr>
        <p:spPr>
          <a:xfrm flipH="1" flipV="1">
            <a:off x="8635117" y="2456953"/>
            <a:ext cx="721864" cy="5573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A8FD136A-434A-2CC0-A4BB-E6CB2A0DE7EC}"/>
              </a:ext>
            </a:extLst>
          </p:cNvPr>
          <p:cNvSpPr/>
          <p:nvPr/>
        </p:nvSpPr>
        <p:spPr>
          <a:xfrm>
            <a:off x="4456504" y="5450317"/>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18,-2</a:t>
            </a:r>
          </a:p>
        </p:txBody>
      </p:sp>
      <p:cxnSp>
        <p:nvCxnSpPr>
          <p:cNvPr id="20" name="Straight Connector 19">
            <a:extLst>
              <a:ext uri="{FF2B5EF4-FFF2-40B4-BE49-F238E27FC236}">
                <a16:creationId xmlns:a16="http://schemas.microsoft.com/office/drawing/2014/main" id="{D80929BA-3F1A-0339-D326-373659590F99}"/>
              </a:ext>
            </a:extLst>
          </p:cNvPr>
          <p:cNvCxnSpPr>
            <a:cxnSpLocks/>
            <a:endCxn id="19" idx="3"/>
          </p:cNvCxnSpPr>
          <p:nvPr/>
        </p:nvCxnSpPr>
        <p:spPr>
          <a:xfrm flipH="1">
            <a:off x="5196733" y="5224007"/>
            <a:ext cx="899267" cy="41136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1429522-35CB-7AF2-A6B4-1680C02741E2}"/>
              </a:ext>
            </a:extLst>
          </p:cNvPr>
          <p:cNvSpPr/>
          <p:nvPr/>
        </p:nvSpPr>
        <p:spPr>
          <a:xfrm>
            <a:off x="5292716" y="1982343"/>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22,22</a:t>
            </a:r>
          </a:p>
        </p:txBody>
      </p:sp>
      <p:cxnSp>
        <p:nvCxnSpPr>
          <p:cNvPr id="24" name="Straight Connector 23">
            <a:extLst>
              <a:ext uri="{FF2B5EF4-FFF2-40B4-BE49-F238E27FC236}">
                <a16:creationId xmlns:a16="http://schemas.microsoft.com/office/drawing/2014/main" id="{2E1905A2-785D-4973-0EC1-CD6308AD59E5}"/>
              </a:ext>
            </a:extLst>
          </p:cNvPr>
          <p:cNvCxnSpPr>
            <a:cxnSpLocks/>
            <a:endCxn id="23" idx="3"/>
          </p:cNvCxnSpPr>
          <p:nvPr/>
        </p:nvCxnSpPr>
        <p:spPr>
          <a:xfrm flipH="1">
            <a:off x="6032945" y="2059388"/>
            <a:ext cx="1099375" cy="10801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5854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97588</TotalTime>
  <Words>3187</Words>
  <Application>Microsoft Office PowerPoint</Application>
  <PresentationFormat>Widescreen</PresentationFormat>
  <Paragraphs>557</Paragraphs>
  <Slides>152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152</vt:i4>
      </vt:variant>
    </vt:vector>
  </HeadingPairs>
  <TitlesOfParts>
    <vt:vector size="161" baseType="lpstr">
      <vt:lpstr>Aptos</vt:lpstr>
      <vt:lpstr>Aptos Display</vt:lpstr>
      <vt:lpstr>Arial</vt:lpstr>
      <vt:lpstr>Cambria Math</vt:lpstr>
      <vt:lpstr>Cascadia Mono</vt:lpstr>
      <vt:lpstr>CMR12</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PowerPoint Presentation</vt:lpstr>
      <vt:lpstr>PowerPoint Presentation</vt:lpstr>
      <vt:lpstr>PowerPoint Presentation</vt:lpstr>
      <vt:lpstr>Quadrature points for triangles</vt:lpstr>
      <vt:lpstr>Integration points on the boundaries for Solid</vt:lpstr>
      <vt:lpstr>Integration points on the boundaries for Solid</vt:lpstr>
      <vt:lpstr>Integration points on the boundaries for Solid</vt:lpstr>
      <vt:lpstr>Coupling interface area instead of line</vt:lpstr>
      <vt:lpstr>PowerPoint Presentation</vt:lpstr>
      <vt:lpstr>Coupling interface area instead of line</vt:lpstr>
      <vt:lpstr>Validation_01</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Y)</vt:lpstr>
      <vt:lpstr>Validation_02 (Displacement Y)</vt:lpstr>
      <vt:lpstr>Validation_02 (Displacement Z)</vt:lpstr>
      <vt:lpstr>Validation_02 (Displacement Z)</vt:lpstr>
      <vt:lpstr>Validation_02 (Displacement Z)</vt:lpstr>
      <vt:lpstr>Validation_02 (Von Mises Stress)</vt:lpstr>
      <vt:lpstr>Validation_02 (Von Mises Stress)</vt:lpstr>
      <vt:lpstr>Validation_02 (Von Mises Stress)</vt:lpstr>
      <vt:lpstr>Nitsche Results Displacement X - Wrong</vt:lpstr>
      <vt:lpstr>Nitsche Results Displacement X - Corrected</vt:lpstr>
      <vt:lpstr>Nitsche Results Displacement Y - Wrong </vt:lpstr>
      <vt:lpstr>Nitsche Results Displacement Y - Corrected</vt:lpstr>
      <vt:lpstr>Nitsche Results Displacement Z - Wrong</vt:lpstr>
      <vt:lpstr>Nitsche Results Displacement Z - Corrected</vt:lpstr>
      <vt:lpstr>Nitsche Results Von Mises - Wrong</vt:lpstr>
      <vt:lpstr>Nitsche Results Displacement Von Mises - Corrected</vt:lpstr>
      <vt:lpstr>Cylinder270</vt:lpstr>
      <vt:lpstr>STL insertion</vt:lpstr>
      <vt:lpstr>STL insertion as</vt:lpstr>
      <vt:lpstr>Queso output of STLs</vt:lpstr>
      <vt:lpstr>Wrong projection of integration points</vt:lpstr>
      <vt:lpstr>Function for correct projection of integration points</vt:lpstr>
      <vt:lpstr>Correct projection of integration points</vt:lpstr>
      <vt:lpstr>Load condition (Membrane case)  </vt:lpstr>
      <vt:lpstr>Cylinder270 (Displacement X) (Membrane case) </vt:lpstr>
      <vt:lpstr>Cylinder270 (Displacement X) (Membrane case) </vt:lpstr>
      <vt:lpstr>Cylinder270 (Von Mises Stress ) (Membrane case) </vt:lpstr>
      <vt:lpstr>Cylinder270 (Von Mises Stress ) (Membrane case) </vt:lpstr>
      <vt:lpstr>Load condition (Complex load) </vt:lpstr>
      <vt:lpstr>Cylinder270 (Displacement X)</vt:lpstr>
      <vt:lpstr>Cylinder270 (Displacement X)</vt:lpstr>
      <vt:lpstr>Cylinder270 (Displacement X) -- Corrected</vt:lpstr>
      <vt:lpstr>Cylinder270 (Displacement Y)</vt:lpstr>
      <vt:lpstr>Cylinder270 (Displacement Y)</vt:lpstr>
      <vt:lpstr>Cylinder270 (Displacement Y) -- Corrected</vt:lpstr>
      <vt:lpstr>Cylinder270 (Displacement Z)</vt:lpstr>
      <vt:lpstr>Cylinder270 (Displacement Z)</vt:lpstr>
      <vt:lpstr>Cylinder270 (Displacement Z) -- Corrected</vt:lpstr>
      <vt:lpstr>Cylinder270 Von Mises Stress </vt:lpstr>
      <vt:lpstr>PowerPoint Presentation</vt:lpstr>
      <vt:lpstr>Cylinder270 (Von Mises Stress) -- Corrected</vt:lpstr>
      <vt:lpstr>Cuboid Cut Diagonally</vt:lpstr>
      <vt:lpstr>PowerPoint Presentation</vt:lpstr>
      <vt:lpstr>Cuboid Cut Diagonally (Displacement X)</vt:lpstr>
      <vt:lpstr>Cuboid Cut Diagonally (Displacement X)</vt:lpstr>
      <vt:lpstr>Cuboid Cut Diagonally (Displacement Y)</vt:lpstr>
      <vt:lpstr>Cuboid Cut Diagonally (Displacement Y)</vt:lpstr>
      <vt:lpstr>Cuboid Cut Diagonally (Displacement Z)</vt:lpstr>
      <vt:lpstr>Cuboid Cut Diagonally (Displacement Z)</vt:lpstr>
      <vt:lpstr>Cuboid Cut Diagonally – Von Mises Stress</vt:lpstr>
      <vt:lpstr>Cuboid Cut Diagonally – Von Mises Stress</vt:lpstr>
      <vt:lpstr>Correction</vt:lpstr>
      <vt:lpstr>L-Bracket Example</vt:lpstr>
      <vt:lpstr>L-Bracket Example</vt:lpstr>
      <vt:lpstr>L-Bracket Example</vt:lpstr>
      <vt:lpstr>L-Bracket Example (Ansys)</vt:lpstr>
      <vt:lpstr>L – Bracket X-axis</vt:lpstr>
      <vt:lpstr>L – Bracket X Displacement</vt:lpstr>
      <vt:lpstr>L – Bracket Y Displacement</vt:lpstr>
      <vt:lpstr>L – Bracket Y Displacement</vt:lpstr>
      <vt:lpstr>L – Bracket Z- Displacement</vt:lpstr>
      <vt:lpstr>L – Bracket Z- Displacement</vt:lpstr>
      <vt:lpstr>L – Bracket Von-Mises</vt:lpstr>
      <vt:lpstr>L – Bracket Von-Mises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07</vt:lpstr>
      <vt:lpstr>Example 07</vt:lpstr>
      <vt:lpstr>Example 07 – Displacement X</vt:lpstr>
      <vt:lpstr>Example 07 – Displacement X</vt:lpstr>
      <vt:lpstr>PowerPoint Presentation</vt:lpstr>
      <vt:lpstr>Example 07 – Displacement Z</vt:lpstr>
      <vt:lpstr>PowerPoint Presentation</vt:lpstr>
      <vt:lpstr>PowerPoint Presentation</vt:lpstr>
      <vt:lpstr>Example 07 – Von Mises</vt:lpstr>
      <vt:lpstr>Example 08</vt:lpstr>
      <vt:lpstr>Example 08</vt:lpstr>
      <vt:lpstr>Example 05 – Three quarter cylinder </vt:lpstr>
      <vt:lpstr>Example 09 – (Shell) Displacement X</vt:lpstr>
      <vt:lpstr>Example 09 -  Displacement-X</vt:lpstr>
      <vt:lpstr>Example 09 - Displacement-Y</vt:lpstr>
      <vt:lpstr>Example 09 -  Displacement-Y</vt:lpstr>
      <vt:lpstr>Example 09 - Displacement-Y</vt:lpstr>
      <vt:lpstr>Example 09 - Displacement-Z</vt:lpstr>
      <vt:lpstr>Example 09 -  Displacement-Z</vt:lpstr>
      <vt:lpstr>Examples 09 – Results VM Stress (Solid)</vt:lpstr>
      <vt:lpstr>Examples 09 – Results on the interface</vt:lpstr>
      <vt:lpstr>Examples 09 – Interface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309</cp:revision>
  <dcterms:created xsi:type="dcterms:W3CDTF">2025-01-26T16:01:18Z</dcterms:created>
  <dcterms:modified xsi:type="dcterms:W3CDTF">2025-07-22T14:25:03Z</dcterms:modified>
</cp:coreProperties>
</file>